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24"/>
  </p:notesMasterIdLst>
  <p:handoutMasterIdLst>
    <p:handoutMasterId r:id="rId25"/>
  </p:handoutMasterIdLst>
  <p:sldIdLst>
    <p:sldId id="2549" r:id="rId2"/>
    <p:sldId id="2552" r:id="rId3"/>
    <p:sldId id="2561" r:id="rId4"/>
    <p:sldId id="2562" r:id="rId5"/>
    <p:sldId id="2558" r:id="rId6"/>
    <p:sldId id="2563" r:id="rId7"/>
    <p:sldId id="2567" r:id="rId8"/>
    <p:sldId id="2575" r:id="rId9"/>
    <p:sldId id="2568" r:id="rId10"/>
    <p:sldId id="2570" r:id="rId11"/>
    <p:sldId id="2577" r:id="rId12"/>
    <p:sldId id="2571" r:id="rId13"/>
    <p:sldId id="2576" r:id="rId14"/>
    <p:sldId id="2569" r:id="rId15"/>
    <p:sldId id="2572" r:id="rId16"/>
    <p:sldId id="2556" r:id="rId17"/>
    <p:sldId id="2564" r:id="rId18"/>
    <p:sldId id="2559" r:id="rId19"/>
    <p:sldId id="2565" r:id="rId20"/>
    <p:sldId id="2574" r:id="rId21"/>
    <p:sldId id="2566" r:id="rId22"/>
    <p:sldId id="2560"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476" autoAdjust="0"/>
    <p:restoredTop sz="95840" autoAdjust="0"/>
  </p:normalViewPr>
  <p:slideViewPr>
    <p:cSldViewPr snapToGrid="0">
      <p:cViewPr>
        <p:scale>
          <a:sx n="83" d="100"/>
          <a:sy n="83" d="100"/>
        </p:scale>
        <p:origin x="1016" y="816"/>
      </p:cViewPr>
      <p:guideLst/>
    </p:cSldViewPr>
  </p:slideViewPr>
  <p:notesTextViewPr>
    <p:cViewPr>
      <p:scale>
        <a:sx n="1" d="1"/>
        <a:sy n="1" d="1"/>
      </p:scale>
      <p:origin x="0" y="0"/>
    </p:cViewPr>
  </p:notesTextViewPr>
  <p:notesViewPr>
    <p:cSldViewPr snapToGrid="0">
      <p:cViewPr varScale="1">
        <p:scale>
          <a:sx n="88" d="100"/>
          <a:sy n="88" d="100"/>
        </p:scale>
        <p:origin x="296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801FC8B-EC93-C64D-BBD2-37E30DAF45BC}" type="slidenum">
              <a:rPr lang="en-GB" smtClean="0"/>
              <a:t>‹#›</a:t>
            </a:fld>
            <a:endParaRPr lang="en-GB"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1E16EE5-8C1C-4B5B-81F0-49B389D0880D}" type="datetime1">
              <a:rPr lang="en-GB" smtClean="0"/>
              <a:t>06/03/2025</a:t>
            </a:fld>
            <a:endParaRPr lang="en-GB" dirty="0"/>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D879357-2F91-463E-B7D4-CFA44C08302C}" type="datetime1">
              <a:rPr lang="en-GB" noProof="0" smtClean="0"/>
              <a:t>06/03/2025</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7D111EE-B1CE-3F40-8B0E-AB6A92B85452}" type="slidenum">
              <a:rPr lang="en-GB" noProof="0" smtClean="0"/>
              <a:t>‹#›</a:t>
            </a:fld>
            <a:endParaRPr lang="en-GB" noProof="0"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1</a:t>
            </a:fld>
            <a:endParaRPr lang="en-GB" dirty="0"/>
          </a:p>
        </p:txBody>
      </p:sp>
    </p:spTree>
    <p:extLst>
      <p:ext uri="{BB962C8B-B14F-4D97-AF65-F5344CB8AC3E}">
        <p14:creationId xmlns:p14="http://schemas.microsoft.com/office/powerpoint/2010/main" val="1850348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20</a:t>
            </a:fld>
            <a:endParaRPr lang="en-GB" dirty="0"/>
          </a:p>
        </p:txBody>
      </p:sp>
    </p:spTree>
    <p:extLst>
      <p:ext uri="{BB962C8B-B14F-4D97-AF65-F5344CB8AC3E}">
        <p14:creationId xmlns:p14="http://schemas.microsoft.com/office/powerpoint/2010/main" val="15832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21</a:t>
            </a:fld>
            <a:endParaRPr lang="en-GB" dirty="0"/>
          </a:p>
        </p:txBody>
      </p:sp>
    </p:spTree>
    <p:extLst>
      <p:ext uri="{BB962C8B-B14F-4D97-AF65-F5344CB8AC3E}">
        <p14:creationId xmlns:p14="http://schemas.microsoft.com/office/powerpoint/2010/main" val="231990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2</a:t>
            </a:fld>
            <a:endParaRPr lang="en-GB" dirty="0"/>
          </a:p>
        </p:txBody>
      </p:sp>
    </p:spTree>
    <p:extLst>
      <p:ext uri="{BB962C8B-B14F-4D97-AF65-F5344CB8AC3E}">
        <p14:creationId xmlns:p14="http://schemas.microsoft.com/office/powerpoint/2010/main" val="2787363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3</a:t>
            </a:fld>
            <a:endParaRPr lang="en-GB" dirty="0"/>
          </a:p>
        </p:txBody>
      </p:sp>
    </p:spTree>
    <p:extLst>
      <p:ext uri="{BB962C8B-B14F-4D97-AF65-F5344CB8AC3E}">
        <p14:creationId xmlns:p14="http://schemas.microsoft.com/office/powerpoint/2010/main" val="265261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4</a:t>
            </a:fld>
            <a:endParaRPr lang="en-GB" dirty="0"/>
          </a:p>
        </p:txBody>
      </p:sp>
    </p:spTree>
    <p:extLst>
      <p:ext uri="{BB962C8B-B14F-4D97-AF65-F5344CB8AC3E}">
        <p14:creationId xmlns:p14="http://schemas.microsoft.com/office/powerpoint/2010/main" val="1261032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5</a:t>
            </a:fld>
            <a:endParaRPr lang="en-GB" dirty="0"/>
          </a:p>
        </p:txBody>
      </p:sp>
    </p:spTree>
    <p:extLst>
      <p:ext uri="{BB962C8B-B14F-4D97-AF65-F5344CB8AC3E}">
        <p14:creationId xmlns:p14="http://schemas.microsoft.com/office/powerpoint/2010/main" val="1014757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16</a:t>
            </a:fld>
            <a:endParaRPr lang="en-GB" dirty="0"/>
          </a:p>
        </p:txBody>
      </p:sp>
    </p:spTree>
    <p:extLst>
      <p:ext uri="{BB962C8B-B14F-4D97-AF65-F5344CB8AC3E}">
        <p14:creationId xmlns:p14="http://schemas.microsoft.com/office/powerpoint/2010/main" val="229454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17</a:t>
            </a:fld>
            <a:endParaRPr lang="en-GB" dirty="0"/>
          </a:p>
        </p:txBody>
      </p:sp>
    </p:spTree>
    <p:extLst>
      <p:ext uri="{BB962C8B-B14F-4D97-AF65-F5344CB8AC3E}">
        <p14:creationId xmlns:p14="http://schemas.microsoft.com/office/powerpoint/2010/main" val="3149449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18</a:t>
            </a:fld>
            <a:endParaRPr lang="en-GB" dirty="0"/>
          </a:p>
        </p:txBody>
      </p:sp>
    </p:spTree>
    <p:extLst>
      <p:ext uri="{BB962C8B-B14F-4D97-AF65-F5344CB8AC3E}">
        <p14:creationId xmlns:p14="http://schemas.microsoft.com/office/powerpoint/2010/main" val="3501798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07D111EE-B1CE-3F40-8B0E-AB6A92B85452}" type="slidenum">
              <a:rPr lang="en-GB" smtClean="0"/>
              <a:t>19</a:t>
            </a:fld>
            <a:endParaRPr lang="en-GB" dirty="0"/>
          </a:p>
        </p:txBody>
      </p:sp>
    </p:spTree>
    <p:extLst>
      <p:ext uri="{BB962C8B-B14F-4D97-AF65-F5344CB8AC3E}">
        <p14:creationId xmlns:p14="http://schemas.microsoft.com/office/powerpoint/2010/main" val="771759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21001919-B8FD-4E19-BF64-F614CA8529B4}" type="datetime1">
              <a:rPr lang="en-GB" noProof="0" smtClean="0"/>
              <a:t>06/03/2025</a:t>
            </a:fld>
            <a:endParaRPr lang="en-GB"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GB"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2" name="Title 1"/>
          <p:cNvSpPr>
            <a:spLocks noGrp="1"/>
          </p:cNvSpPr>
          <p:nvPr>
            <p:ph type="ctrTitle"/>
          </p:nvPr>
        </p:nvSpPr>
        <p:spPr>
          <a:xfrm>
            <a:off x="1058669" y="854538"/>
            <a:ext cx="4567608" cy="3566160"/>
          </a:xfrm>
        </p:spPr>
        <p:txBody>
          <a:bodyPr rtlCol="0" anchor="b">
            <a:normAutofit/>
          </a:bodyPr>
          <a:lstStyle>
            <a:lvl1pPr algn="l">
              <a:lnSpc>
                <a:spcPct val="90000"/>
              </a:lnSpc>
              <a:defRPr sz="5400" spc="-50" baseline="0">
                <a:solidFill>
                  <a:schemeClr val="bg1"/>
                </a:solidFill>
              </a:defRPr>
            </a:lvl1pPr>
          </a:lstStyle>
          <a:p>
            <a:pPr rtl="0"/>
            <a:r>
              <a:rPr lang="en-GB" noProof="0"/>
              <a:t>Click to edit Master title style</a:t>
            </a:r>
            <a:endParaRPr lang="en-GB" noProof="0" dirty="0"/>
          </a:p>
        </p:txBody>
      </p:sp>
      <p:sp>
        <p:nvSpPr>
          <p:cNvPr id="3" name="Subtitle 2"/>
          <p:cNvSpPr>
            <a:spLocks noGrp="1"/>
          </p:cNvSpPr>
          <p:nvPr>
            <p:ph type="subTitle" idx="1" hasCustomPrompt="1"/>
          </p:nvPr>
        </p:nvSpPr>
        <p:spPr>
          <a:xfrm>
            <a:off x="1061440" y="4429842"/>
            <a:ext cx="4567608" cy="1143000"/>
          </a:xfrm>
        </p:spPr>
        <p:txBody>
          <a:bodyPr lIns="91440" rIns="91440" rtlCol="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n-GB" noProof="0" dirty="0"/>
              <a:t>Click to edit subtitle</a:t>
            </a:r>
          </a:p>
        </p:txBody>
      </p:sp>
      <p:sp>
        <p:nvSpPr>
          <p:cNvPr id="12" name="Picture Placeholder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rtlCol="0">
            <a:noAutofit/>
          </a:bodyPr>
          <a:lstStyle/>
          <a:p>
            <a:pPr rtl="0"/>
            <a:r>
              <a:rPr lang="en-GB" noProof="0"/>
              <a:t>Click icon to add picture</a:t>
            </a:r>
            <a:endParaRPr lang="en-GB" noProof="0"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310166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4C6AA8F6-734A-412E-B73E-4AD89BEDDA7D}" type="datetime1">
              <a:rPr lang="en-GB" noProof="0" smtClean="0"/>
              <a:t>06/03/2025</a:t>
            </a:fld>
            <a:endParaRPr lang="en-GB"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GB"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6" name="Picture Placeholder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rtlCol="0">
            <a:noAutofit/>
          </a:bodyPr>
          <a:lstStyle/>
          <a:p>
            <a:pPr rtl="0"/>
            <a:r>
              <a:rPr lang="en-GB" noProof="0"/>
              <a:t>Click icon to add picture</a:t>
            </a:r>
            <a:endParaRPr lang="en-GB" noProof="0"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rtlCol="0" anchor="b">
            <a:normAutofit/>
          </a:bodyPr>
          <a:lstStyle>
            <a:lvl1pPr algn="l">
              <a:defRPr sz="4800" i="0">
                <a:solidFill>
                  <a:schemeClr val="tx1">
                    <a:lumMod val="85000"/>
                    <a:lumOff val="15000"/>
                  </a:schemeClr>
                </a:solidFill>
                <a:latin typeface="+mj-lt"/>
              </a:defRPr>
            </a:lvl1pPr>
          </a:lstStyle>
          <a:p>
            <a:pPr rtl="0"/>
            <a:r>
              <a:rPr lang="en-GB" noProof="0"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rtlCol="0"/>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Tree>
    <p:extLst>
      <p:ext uri="{BB962C8B-B14F-4D97-AF65-F5344CB8AC3E}">
        <p14:creationId xmlns:p14="http://schemas.microsoft.com/office/powerpoint/2010/main" val="49798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C6118EE1-7C8A-4C12-B6A5-25DB48C84E06}" type="datetime1">
              <a:rPr lang="en-GB" noProof="0" smtClean="0"/>
              <a:t>06/03/2025</a:t>
            </a:fld>
            <a:endParaRPr lang="en-GB"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GB"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Picture Placeholder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rtlCol="0">
            <a:noAutofit/>
          </a:bodyPr>
          <a:lstStyle/>
          <a:p>
            <a:pPr rtl="0"/>
            <a:r>
              <a:rPr lang="en-GB" noProof="0"/>
              <a:t>Click icon to add picture</a:t>
            </a:r>
            <a:endParaRPr lang="en-GB" noProof="0"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rtlCol="0" anchor="b">
            <a:normAutofit/>
          </a:bodyPr>
          <a:lstStyle>
            <a:lvl1pPr algn="ctr">
              <a:defRPr sz="4800" i="0">
                <a:solidFill>
                  <a:schemeClr val="bg1"/>
                </a:solidFill>
                <a:latin typeface="+mj-lt"/>
              </a:defRPr>
            </a:lvl1pPr>
          </a:lstStyle>
          <a:p>
            <a:pPr rtl="0"/>
            <a:r>
              <a:rPr lang="en-GB" noProof="0"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rtlCol="0"/>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46422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8789D2EE-DBFC-498F-A4FA-B59D09AF2CD6}" type="datetime1">
              <a:rPr lang="en-GB" noProof="0" smtClean="0"/>
              <a:t>06/03/2025</a:t>
            </a:fld>
            <a:endParaRPr lang="en-GB"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GB"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rtlCol="0" anchor="t"/>
          <a:lstStyle>
            <a:lvl1pPr>
              <a:defRPr>
                <a:solidFill>
                  <a:schemeClr val="bg1"/>
                </a:solidFill>
              </a:defRPr>
            </a:lvl1pPr>
          </a:lstStyle>
          <a:p>
            <a:pPr rtl="0"/>
            <a:r>
              <a:rPr lang="en-GB" noProof="0"/>
              <a:t>Click to edit Master title style</a:t>
            </a:r>
            <a:endParaRPr lang="en-GB" noProof="0"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rtlCol="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rtlCol="0"/>
          <a:lstStyle/>
          <a:p>
            <a:pPr rtl="0"/>
            <a:r>
              <a:rPr lang="en-GB" noProof="0"/>
              <a:t>Click icon to add picture</a:t>
            </a:r>
            <a:endParaRPr lang="en-GB" noProof="0"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endParaRPr lang="en-GB" noProof="0" dirty="0"/>
          </a:p>
        </p:txBody>
      </p:sp>
    </p:spTree>
    <p:extLst>
      <p:ext uri="{BB962C8B-B14F-4D97-AF65-F5344CB8AC3E}">
        <p14:creationId xmlns:p14="http://schemas.microsoft.com/office/powerpoint/2010/main" val="340315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rtlCol="0">
            <a:noAutofit/>
          </a:bodyPr>
          <a:lstStyle/>
          <a:p>
            <a:pPr rtl="0"/>
            <a:r>
              <a:rPr lang="en-GB" noProof="0"/>
              <a:t>Click icon to add picture</a:t>
            </a:r>
            <a:endParaRPr lang="en-GB" noProof="0"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AB69109-6D49-40BB-8002-72D9A30CEE69}" type="datetime1">
              <a:rPr lang="en-GB" noProof="0" smtClean="0"/>
              <a:t>06/03/2025</a:t>
            </a:fld>
            <a:endParaRPr lang="en-GB"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GB"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rtlCol="0" anchor="t">
            <a:normAutofit/>
          </a:bodyPr>
          <a:lstStyle>
            <a:lvl1pPr algn="l">
              <a:defRPr sz="3800">
                <a:solidFill>
                  <a:schemeClr val="bg1"/>
                </a:solidFill>
              </a:defRPr>
            </a:lvl1pPr>
          </a:lstStyle>
          <a:p>
            <a:pPr rtl="0"/>
            <a:r>
              <a:rPr lang="en-GB" noProof="0"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391192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rtlCol="0" anchor="ctr"/>
          <a:lstStyle>
            <a:lvl1pPr algn="ctr">
              <a:defRPr>
                <a:solidFill>
                  <a:schemeClr val="bg1"/>
                </a:solidFill>
              </a:defRPr>
            </a:lvl1pPr>
          </a:lstStyle>
          <a:p>
            <a:pPr rtl="0"/>
            <a:r>
              <a:rPr lang="en-GB" noProof="0"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177503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rtlCol="0"/>
          <a:lstStyle/>
          <a:p>
            <a:pPr rtl="0"/>
            <a:fld id="{3A98EE3D-8CD1-4C3F-BD1C-C98C9596463C}" type="slidenum">
              <a:rPr lang="en-GB" noProof="0" smtClean="0"/>
              <a:t>‹#›</a:t>
            </a:fld>
            <a:endParaRPr lang="en-GB" noProof="0"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rtlCol="0" anchor="ctr"/>
          <a:lstStyle>
            <a:lvl1pPr algn="ctr">
              <a:defRPr>
                <a:solidFill>
                  <a:schemeClr val="bg1"/>
                </a:solidFill>
              </a:defRPr>
            </a:lvl1pPr>
          </a:lstStyle>
          <a:p>
            <a:pPr rtl="0"/>
            <a:r>
              <a:rPr lang="en-GB" noProof="0"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171743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rtlCol="0"/>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rtlCol="0"/>
          <a:lstStyle/>
          <a:p>
            <a:pPr rtl="0"/>
            <a:fld id="{FD9E729E-3D1D-42C1-8E5D-5823DB538F89}" type="datetime1">
              <a:rPr lang="en-GB" noProof="0" smtClean="0"/>
              <a:t>06/03/2025</a:t>
            </a:fld>
            <a:endParaRPr lang="en-GB" noProof="0"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rtlCol="0"/>
          <a:lstStyle/>
          <a:p>
            <a:pPr rtl="0"/>
            <a:endParaRPr lang="en-GB" noProof="0"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rtlCol="0"/>
          <a:lstStyle/>
          <a:p>
            <a:pPr rtl="0"/>
            <a:fld id="{3A98EE3D-8CD1-4C3F-BD1C-C98C9596463C}" type="slidenum">
              <a:rPr lang="en-GB" noProof="0" smtClean="0"/>
              <a:t>‹#›</a:t>
            </a:fld>
            <a:endParaRPr lang="en-GB" noProof="0"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rtlCol="0" anchor="ctr"/>
          <a:lstStyle>
            <a:lvl1pPr algn="l">
              <a:defRPr>
                <a:solidFill>
                  <a:schemeClr val="bg1"/>
                </a:solidFill>
              </a:defRPr>
            </a:lvl1pPr>
          </a:lstStyle>
          <a:p>
            <a:pPr rtl="0"/>
            <a:r>
              <a:rPr lang="en-GB" noProof="0"/>
              <a:t>Click to edit Master title style</a:t>
            </a:r>
            <a:endParaRPr lang="en-GB" noProof="0"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rtlCol="0"/>
          <a:lstStyle/>
          <a:p>
            <a:pPr rtl="0"/>
            <a:r>
              <a:rPr lang="en-GB" noProof="0"/>
              <a:t>Click icon to add picture</a:t>
            </a:r>
            <a:endParaRPr lang="en-GB" noProof="0" dirty="0"/>
          </a:p>
        </p:txBody>
      </p:sp>
    </p:spTree>
    <p:extLst>
      <p:ext uri="{BB962C8B-B14F-4D97-AF65-F5344CB8AC3E}">
        <p14:creationId xmlns:p14="http://schemas.microsoft.com/office/powerpoint/2010/main" val="427644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Content Placeholder 2"/>
          <p:cNvSpPr>
            <a:spLocks noGrp="1"/>
          </p:cNvSpPr>
          <p:nvPr>
            <p:ph idx="1"/>
          </p:nvPr>
        </p:nvSpPr>
        <p:spPr>
          <a:xfrm>
            <a:off x="932329" y="2031121"/>
            <a:ext cx="4534616" cy="3933150"/>
          </a:xfrm>
        </p:spPr>
        <p:txBody>
          <a:bodyPr rtlCol="0"/>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49772BE-1ED2-48DD-BF2C-398520694DC0}" type="datetime1">
              <a:rPr lang="en-GB" noProof="0" smtClean="0"/>
              <a:t>06/03/2025</a:t>
            </a:fld>
            <a:endParaRPr lang="en-GB"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rtlCol="0"/>
          <a:lstStyle/>
          <a:p>
            <a:pPr rtl="0"/>
            <a:endParaRPr lang="en-GB"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rtlCol="0" anchor="ctr"/>
          <a:lstStyle>
            <a:lvl1pPr algn="l">
              <a:defRPr>
                <a:solidFill>
                  <a:schemeClr val="bg1"/>
                </a:solidFill>
              </a:defRPr>
            </a:lvl1pPr>
          </a:lstStyle>
          <a:p>
            <a:pPr rtl="0"/>
            <a:r>
              <a:rPr lang="en-GB" noProof="0"/>
              <a:t>Click to edit Master title style</a:t>
            </a:r>
            <a:endParaRPr lang="en-GB"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7" name="Picture Placeholder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rtlCol="0">
            <a:noAutofit/>
          </a:bodyPr>
          <a:lstStyle/>
          <a:p>
            <a:pPr rtl="0"/>
            <a:r>
              <a:rPr lang="en-GB" noProof="0"/>
              <a:t>Click icon to add picture</a:t>
            </a:r>
            <a:endParaRPr lang="en-GB" noProof="0"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85633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Content Placeholder 2"/>
          <p:cNvSpPr>
            <a:spLocks noGrp="1"/>
          </p:cNvSpPr>
          <p:nvPr>
            <p:ph idx="1"/>
          </p:nvPr>
        </p:nvSpPr>
        <p:spPr>
          <a:xfrm>
            <a:off x="932329" y="2031121"/>
            <a:ext cx="10452848" cy="3933150"/>
          </a:xfrm>
        </p:spPr>
        <p:txBody>
          <a:bodyPr rtlCol="0"/>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309A422C-34A8-48C3-B52C-FAF2F54AB3AC}" type="datetime1">
              <a:rPr lang="en-GB" noProof="0" smtClean="0"/>
              <a:t>06/03/2025</a:t>
            </a:fld>
            <a:endParaRPr lang="en-GB"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GB"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rtlCol="0" anchor="ctr"/>
          <a:lstStyle>
            <a:lvl1pPr algn="l">
              <a:defRPr>
                <a:solidFill>
                  <a:schemeClr val="bg1"/>
                </a:solidFill>
              </a:defRPr>
            </a:lvl1pPr>
          </a:lstStyle>
          <a:p>
            <a:pPr rtl="0"/>
            <a:r>
              <a:rPr lang="en-GB" noProof="0"/>
              <a:t>Click to edit Master title style</a:t>
            </a:r>
            <a:endParaRPr lang="en-GB"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79293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8B7AAA2-0915-4C8B-9005-F2D966A7F799}" type="datetime1">
              <a:rPr lang="en-GB" noProof="0" smtClean="0"/>
              <a:t>06/03/2025</a:t>
            </a:fld>
            <a:endParaRPr lang="en-GB"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GB"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rtlCol="0" anchor="ctr"/>
          <a:lstStyle>
            <a:lvl1pPr algn="l">
              <a:defRPr>
                <a:solidFill>
                  <a:schemeClr val="bg1"/>
                </a:solidFill>
              </a:defRPr>
            </a:lvl1pPr>
          </a:lstStyle>
          <a:p>
            <a:pPr rtl="0"/>
            <a:r>
              <a:rPr lang="en-GB" noProof="0"/>
              <a:t>Click to edit Master title style</a:t>
            </a:r>
            <a:endParaRPr lang="en-GB"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Tree>
    <p:extLst>
      <p:ext uri="{BB962C8B-B14F-4D97-AF65-F5344CB8AC3E}">
        <p14:creationId xmlns:p14="http://schemas.microsoft.com/office/powerpoint/2010/main" val="420723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4FD50359-4064-4D6B-8B02-A096A2990EF1}" type="datetime1">
              <a:rPr lang="en-GB" noProof="0" smtClean="0"/>
              <a:t>06/03/2025</a:t>
            </a:fld>
            <a:endParaRPr lang="en-GB"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GB"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rtlCol="0"/>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rtlCol="0" anchor="ctr"/>
          <a:lstStyle>
            <a:lvl1pPr algn="l">
              <a:defRPr>
                <a:solidFill>
                  <a:schemeClr val="tx1"/>
                </a:solidFill>
              </a:defRPr>
            </a:lvl1pPr>
          </a:lstStyle>
          <a:p>
            <a:pPr rtl="0"/>
            <a:r>
              <a:rPr lang="en-GB" noProof="0"/>
              <a:t>Click to edit Master title style</a:t>
            </a:r>
            <a:endParaRPr lang="en-GB" noProof="0" dirty="0"/>
          </a:p>
        </p:txBody>
      </p:sp>
    </p:spTree>
    <p:extLst>
      <p:ext uri="{BB962C8B-B14F-4D97-AF65-F5344CB8AC3E}">
        <p14:creationId xmlns:p14="http://schemas.microsoft.com/office/powerpoint/2010/main" val="34380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2BAD7D35-F8F8-4E62-83B2-152058749C2F}" type="datetime1">
              <a:rPr lang="en-GB" noProof="0" smtClean="0"/>
              <a:t>06/03/2025</a:t>
            </a:fld>
            <a:endParaRPr lang="en-GB"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GB"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rtlCol="0" anchor="ctr"/>
          <a:lstStyle>
            <a:lvl1pPr algn="l">
              <a:defRPr>
                <a:solidFill>
                  <a:schemeClr val="tx1"/>
                </a:solidFill>
              </a:defRPr>
            </a:lvl1pPr>
          </a:lstStyle>
          <a:p>
            <a:pPr rtl="0"/>
            <a:r>
              <a:rPr lang="en-GB" noProof="0"/>
              <a:t>Click to edit Master title style</a:t>
            </a:r>
            <a:endParaRPr lang="en-GB" noProof="0" dirty="0"/>
          </a:p>
        </p:txBody>
      </p:sp>
    </p:spTree>
    <p:extLst>
      <p:ext uri="{BB962C8B-B14F-4D97-AF65-F5344CB8AC3E}">
        <p14:creationId xmlns:p14="http://schemas.microsoft.com/office/powerpoint/2010/main" val="55943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400" noProof="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400" noProof="0" dirty="0"/>
            </a:p>
          </p:txBody>
        </p:sp>
      </p:grpSp>
      <p:sp>
        <p:nvSpPr>
          <p:cNvPr id="3" name="Text Placeholder 2"/>
          <p:cNvSpPr>
            <a:spLocks noGrp="1"/>
          </p:cNvSpPr>
          <p:nvPr>
            <p:ph type="body" idx="1"/>
          </p:nvPr>
        </p:nvSpPr>
        <p:spPr>
          <a:xfrm>
            <a:off x="645125" y="1984781"/>
            <a:ext cx="4639736" cy="703135"/>
          </a:xfrm>
        </p:spPr>
        <p:txBody>
          <a:bodyPr lIns="91440" rIns="91440" rtlCol="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645125" y="3154858"/>
            <a:ext cx="4639736" cy="2870009"/>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D0B3A6FA-077F-483A-9132-CF3B2E5F67E2}" type="datetime1">
              <a:rPr lang="en-GB" noProof="0" smtClean="0"/>
              <a:t>06/03/2025</a:t>
            </a:fld>
            <a:endParaRPr lang="en-GB"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rtlCol="0"/>
          <a:lstStyle/>
          <a:p>
            <a:pPr rtl="0"/>
            <a:endParaRPr lang="en-GB"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400" noProof="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400" noProof="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rtlCol="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rtlCol="0" anchor="ctr"/>
          <a:lstStyle>
            <a:lvl1pPr algn="l">
              <a:defRPr>
                <a:solidFill>
                  <a:schemeClr val="tx1"/>
                </a:solidFill>
              </a:defRPr>
            </a:lvl1pPr>
          </a:lstStyle>
          <a:p>
            <a:pPr rtl="0"/>
            <a:r>
              <a:rPr lang="en-GB" noProof="0"/>
              <a:t>Click to edit Master title style</a:t>
            </a:r>
            <a:endParaRPr lang="en-GB" noProof="0" dirty="0"/>
          </a:p>
        </p:txBody>
      </p:sp>
    </p:spTree>
    <p:extLst>
      <p:ext uri="{BB962C8B-B14F-4D97-AF65-F5344CB8AC3E}">
        <p14:creationId xmlns:p14="http://schemas.microsoft.com/office/powerpoint/2010/main" val="290347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263E33E3-8327-4A19-95E5-9C257DC57909}" type="datetime1">
              <a:rPr lang="en-GB" noProof="0" smtClean="0"/>
              <a:t>06/03/2025</a:t>
            </a:fld>
            <a:endParaRPr lang="en-GB"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GB"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5" name="Picture Placeholder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rtlCol="0">
            <a:noAutofit/>
          </a:bodyPr>
          <a:lstStyle/>
          <a:p>
            <a:pPr rtl="0"/>
            <a:r>
              <a:rPr lang="en-GB" noProof="0"/>
              <a:t>Click icon to add picture</a:t>
            </a:r>
            <a:endParaRPr lang="en-GB" noProof="0"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rtlCol="0" anchor="ctr">
            <a:normAutofit/>
          </a:bodyPr>
          <a:lstStyle>
            <a:lvl1pPr algn="ctr">
              <a:defRPr sz="3600">
                <a:solidFill>
                  <a:schemeClr val="bg1"/>
                </a:solidFill>
              </a:defRPr>
            </a:lvl1pPr>
          </a:lstStyle>
          <a:p>
            <a:pPr rtl="0"/>
            <a:r>
              <a:rPr lang="en-GB" noProof="0"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rtlCol="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rtl="0"/>
            <a:r>
              <a:rPr lang="en-GB" noProof="0" dirty="0"/>
              <a:t>Text goes here</a:t>
            </a:r>
          </a:p>
        </p:txBody>
      </p:sp>
    </p:spTree>
    <p:extLst>
      <p:ext uri="{BB962C8B-B14F-4D97-AF65-F5344CB8AC3E}">
        <p14:creationId xmlns:p14="http://schemas.microsoft.com/office/powerpoint/2010/main" val="415982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B68B787D-EA6D-475D-BE2C-7AD4360D92F1}" type="datetime1">
              <a:rPr lang="en-GB" noProof="0" smtClean="0"/>
              <a:t>06/03/2025</a:t>
            </a:fld>
            <a:endParaRPr lang="en-GB"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en-GB"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shopify.dev/docs/api"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rapidapi.com/keydepth/api/emotional-poem" TargetMode="External"/><Relationship Id="rId5" Type="http://schemas.openxmlformats.org/officeDocument/2006/relationships/hyperlink" Target="https://rapidapi.com/thundercomb/api/poetry-db/" TargetMode="External"/><Relationship Id="rId4" Type="http://schemas.openxmlformats.org/officeDocument/2006/relationships/hyperlink" Target="https://developer.android.com/develop/ui/views/notifications/build-notific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rapidapi.com/nextbaseapp/api/chatgpt-gpt4-ai-chatbot/"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rapidapi.com/letscrape-6bRBa3QguO5/api/copilot5/" TargetMode="External"/><Relationship Id="rId4" Type="http://schemas.openxmlformats.org/officeDocument/2006/relationships/hyperlink" Target="https://rapidapi.com/rphrp1985/api/open-ai2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901887" y="1060599"/>
            <a:ext cx="4552231" cy="762032"/>
          </a:xfrm>
        </p:spPr>
        <p:txBody>
          <a:bodyPr rtlCol="0" anchor="b">
            <a:normAutofit/>
          </a:bodyPr>
          <a:lstStyle/>
          <a:p>
            <a:pPr rtl="0"/>
            <a:r>
              <a:rPr lang="en-GB" sz="4800" dirty="0">
                <a:latin typeface="Calibri" panose="020F0502020204030204" pitchFamily="34" charset="0"/>
                <a:cs typeface="Calibri" panose="020F0502020204030204" pitchFamily="34" charset="0"/>
              </a:rPr>
              <a:t>Poetica Harmonia</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a:xfrm>
            <a:off x="1058669" y="5812367"/>
            <a:ext cx="3761304" cy="1235665"/>
          </a:xfrm>
        </p:spPr>
        <p:txBody>
          <a:bodyPr rtlCol="0">
            <a:normAutofit/>
          </a:bodyPr>
          <a:lstStyle/>
          <a:p>
            <a:pPr rtl="0"/>
            <a:r>
              <a:rPr lang="en-GB" dirty="0"/>
              <a:t>Gurpreet Singh</a:t>
            </a:r>
          </a:p>
          <a:p>
            <a:pPr rtl="0"/>
            <a:r>
              <a:rPr lang="en-GB" dirty="0"/>
              <a:t>21131818</a:t>
            </a:r>
          </a:p>
          <a:p>
            <a:pPr rtl="0"/>
            <a:endParaRPr lang="en-GB" dirty="0"/>
          </a:p>
          <a:p>
            <a:pPr rtl="0"/>
            <a:endParaRPr lang="en-GB" dirty="0"/>
          </a:p>
        </p:txBody>
      </p:sp>
      <p:pic>
        <p:nvPicPr>
          <p:cNvPr id="2" name="Picture 1" descr="A group of men sitting at a table&#10;&#10;Description automatically generated">
            <a:extLst>
              <a:ext uri="{FF2B5EF4-FFF2-40B4-BE49-F238E27FC236}">
                <a16:creationId xmlns:a16="http://schemas.microsoft.com/office/drawing/2014/main" id="{AAB7DB69-D7A1-2624-98B1-DF27D772FA3B}"/>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harpenSoften amount="-100000"/>
                    </a14:imgEffect>
                    <a14:imgEffect>
                      <a14:colorTemperature colorTemp="8604"/>
                    </a14:imgEffect>
                    <a14:imgEffect>
                      <a14:saturation sat="118000"/>
                    </a14:imgEffect>
                    <a14:imgEffect>
                      <a14:brightnessContrast bright="1000" contrast="-1000"/>
                    </a14:imgEffect>
                  </a14:imgLayer>
                </a14:imgProps>
              </a:ext>
            </a:extLst>
          </a:blip>
          <a:srcRect b="6713"/>
          <a:stretch/>
        </p:blipFill>
        <p:spPr>
          <a:xfrm>
            <a:off x="4930163" y="0"/>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noFill/>
          <a:effectLst>
            <a:outerShdw dist="50800" dir="5400000" sx="98176" sy="98176" algn="ctr" rotWithShape="0">
              <a:srgbClr val="000000">
                <a:alpha val="0"/>
              </a:srgbClr>
            </a:outerShdw>
          </a:effectLst>
        </p:spPr>
      </p:pic>
      <p:sp>
        <p:nvSpPr>
          <p:cNvPr id="9" name="TextBox 8">
            <a:extLst>
              <a:ext uri="{FF2B5EF4-FFF2-40B4-BE49-F238E27FC236}">
                <a16:creationId xmlns:a16="http://schemas.microsoft.com/office/drawing/2014/main" id="{3E5ED9AB-3A6C-940F-8891-682518856DB5}"/>
              </a:ext>
            </a:extLst>
          </p:cNvPr>
          <p:cNvSpPr txBox="1"/>
          <p:nvPr/>
        </p:nvSpPr>
        <p:spPr>
          <a:xfrm>
            <a:off x="652629" y="1954356"/>
            <a:ext cx="5050745" cy="3139321"/>
          </a:xfrm>
          <a:prstGeom prst="rect">
            <a:avLst/>
          </a:prstGeom>
          <a:solidFill>
            <a:schemeClr val="bg2"/>
          </a:solidFill>
          <a:effectLst>
            <a:softEdge rad="31750"/>
          </a:effectLst>
          <a:scene3d>
            <a:camera prst="orthographicFront"/>
            <a:lightRig rig="threePt" dir="t"/>
          </a:scene3d>
          <a:sp3d>
            <a:bevelT w="152400" h="50800" prst="softRound"/>
          </a:sp3d>
        </p:spPr>
        <p:txBody>
          <a:bodyPr wrap="square" rtlCol="0">
            <a:spAutoFit/>
          </a:bodyPr>
          <a:lstStyle/>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latin typeface="Calibri" panose="020F0502020204030204" pitchFamily="34" charset="0"/>
              <a:cs typeface="Calibri" panose="020F0502020204030204" pitchFamily="34" charset="0"/>
            </a:endParaRPr>
          </a:p>
          <a:p>
            <a:pPr algn="ctr"/>
            <a:r>
              <a:rPr lang="en-US" b="1" dirty="0">
                <a:solidFill>
                  <a:schemeClr val="accent1"/>
                </a:solidFill>
                <a:latin typeface="Calibri" panose="020F0502020204030204" pitchFamily="34" charset="0"/>
                <a:cs typeface="Calibri" panose="020F0502020204030204" pitchFamily="34" charset="0"/>
              </a:rPr>
              <a:t>Purpose</a:t>
            </a:r>
          </a:p>
          <a:p>
            <a:pPr algn="ctr"/>
            <a:r>
              <a:rPr lang="en-US" dirty="0">
                <a:solidFill>
                  <a:schemeClr val="accent1"/>
                </a:solidFill>
                <a:latin typeface="Calibri" panose="020F0502020204030204" pitchFamily="34" charset="0"/>
                <a:cs typeface="Calibri" panose="020F0502020204030204" pitchFamily="34" charset="0"/>
              </a:rPr>
              <a:t>An app to build a community of poets from different backgrounds and areas to purely immerse in the world of poems.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156411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5D44A4-8A21-EAD8-4A8E-74A7D555F49F}"/>
              </a:ext>
            </a:extLst>
          </p:cNvPr>
          <p:cNvSpPr>
            <a:spLocks noGrp="1"/>
          </p:cNvSpPr>
          <p:nvPr>
            <p:ph type="title"/>
          </p:nvPr>
        </p:nvSpPr>
        <p:spPr/>
        <p:txBody>
          <a:bodyPr>
            <a:normAutofit/>
          </a:bodyPr>
          <a:lstStyle/>
          <a:p>
            <a:r>
              <a:rPr lang="en-US" dirty="0"/>
              <a:t>Design- Poem Writing  </a:t>
            </a:r>
          </a:p>
        </p:txBody>
      </p:sp>
      <p:pic>
        <p:nvPicPr>
          <p:cNvPr id="6" name="Picture 5">
            <a:extLst>
              <a:ext uri="{FF2B5EF4-FFF2-40B4-BE49-F238E27FC236}">
                <a16:creationId xmlns:a16="http://schemas.microsoft.com/office/drawing/2014/main" id="{6E84CB1A-5DED-F106-1C47-FBFBAA517225}"/>
              </a:ext>
            </a:extLst>
          </p:cNvPr>
          <p:cNvPicPr>
            <a:picLocks noChangeAspect="1"/>
          </p:cNvPicPr>
          <p:nvPr/>
        </p:nvPicPr>
        <p:blipFill>
          <a:blip r:embed="rId2"/>
          <a:stretch>
            <a:fillRect/>
          </a:stretch>
        </p:blipFill>
        <p:spPr>
          <a:xfrm>
            <a:off x="7159569" y="893729"/>
            <a:ext cx="2414739" cy="5218953"/>
          </a:xfrm>
          <a:prstGeom prst="rect">
            <a:avLst/>
          </a:prstGeom>
        </p:spPr>
      </p:pic>
      <p:sp>
        <p:nvSpPr>
          <p:cNvPr id="9" name="TextBox 8">
            <a:extLst>
              <a:ext uri="{FF2B5EF4-FFF2-40B4-BE49-F238E27FC236}">
                <a16:creationId xmlns:a16="http://schemas.microsoft.com/office/drawing/2014/main" id="{6FFB7747-6F07-D1ED-0341-194C67CA122F}"/>
              </a:ext>
            </a:extLst>
          </p:cNvPr>
          <p:cNvSpPr txBox="1"/>
          <p:nvPr/>
        </p:nvSpPr>
        <p:spPr>
          <a:xfrm>
            <a:off x="1783864" y="2845347"/>
            <a:ext cx="4926902" cy="2862322"/>
          </a:xfrm>
          <a:prstGeom prst="rect">
            <a:avLst/>
          </a:prstGeom>
          <a:noFill/>
        </p:spPr>
        <p:txBody>
          <a:bodyPr wrap="square" rtlCol="0">
            <a:spAutoFit/>
          </a:bodyPr>
          <a:lstStyle/>
          <a:p>
            <a:r>
              <a:rPr lang="en-US" dirty="0">
                <a:solidFill>
                  <a:schemeClr val="accent1"/>
                </a:solidFill>
              </a:rPr>
              <a:t>This will be where most of the work is done. </a:t>
            </a:r>
          </a:p>
          <a:p>
            <a:endParaRPr lang="en-US" dirty="0">
              <a:solidFill>
                <a:schemeClr val="accent1"/>
              </a:solidFill>
            </a:endParaRPr>
          </a:p>
          <a:p>
            <a:r>
              <a:rPr lang="en-US" dirty="0">
                <a:solidFill>
                  <a:schemeClr val="accent1"/>
                </a:solidFill>
              </a:rPr>
              <a:t>Creating poems in a notebook which will be saved as such</a:t>
            </a:r>
          </a:p>
          <a:p>
            <a:endParaRPr lang="en-US" dirty="0">
              <a:solidFill>
                <a:schemeClr val="accent1"/>
              </a:solidFill>
            </a:endParaRPr>
          </a:p>
          <a:p>
            <a:r>
              <a:rPr lang="en-US" dirty="0">
                <a:solidFill>
                  <a:schemeClr val="accent1"/>
                </a:solidFill>
              </a:rPr>
              <a:t>Due to the minimalistic approach, there are three buttons: back, save(if don’t want to publish) and publish.</a:t>
            </a:r>
          </a:p>
          <a:p>
            <a:endParaRPr lang="en-US" dirty="0">
              <a:solidFill>
                <a:schemeClr val="accent1"/>
              </a:solidFill>
            </a:endParaRPr>
          </a:p>
          <a:p>
            <a:r>
              <a:rPr lang="en-US" dirty="0">
                <a:solidFill>
                  <a:schemeClr val="accent1"/>
                </a:solidFill>
              </a:rPr>
              <a:t>Notebook is accessible from homepage.</a:t>
            </a:r>
          </a:p>
        </p:txBody>
      </p:sp>
    </p:spTree>
    <p:extLst>
      <p:ext uri="{BB962C8B-B14F-4D97-AF65-F5344CB8AC3E}">
        <p14:creationId xmlns:p14="http://schemas.microsoft.com/office/powerpoint/2010/main" val="244479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499B26-EE45-0A56-3F0A-129AED1A3D83}"/>
              </a:ext>
            </a:extLst>
          </p:cNvPr>
          <p:cNvSpPr>
            <a:spLocks noGrp="1"/>
          </p:cNvSpPr>
          <p:nvPr>
            <p:ph type="title"/>
          </p:nvPr>
        </p:nvSpPr>
        <p:spPr/>
        <p:txBody>
          <a:bodyPr/>
          <a:lstStyle/>
          <a:p>
            <a:r>
              <a:rPr lang="en-US" dirty="0"/>
              <a:t>Design- Forum</a:t>
            </a:r>
          </a:p>
        </p:txBody>
      </p:sp>
      <p:pic>
        <p:nvPicPr>
          <p:cNvPr id="4" name="Picture 3">
            <a:extLst>
              <a:ext uri="{FF2B5EF4-FFF2-40B4-BE49-F238E27FC236}">
                <a16:creationId xmlns:a16="http://schemas.microsoft.com/office/drawing/2014/main" id="{4C6E9073-AACB-F6A4-2405-23249B5B68B6}"/>
              </a:ext>
            </a:extLst>
          </p:cNvPr>
          <p:cNvPicPr>
            <a:picLocks noChangeAspect="1"/>
          </p:cNvPicPr>
          <p:nvPr/>
        </p:nvPicPr>
        <p:blipFill>
          <a:blip r:embed="rId2"/>
          <a:stretch>
            <a:fillRect/>
          </a:stretch>
        </p:blipFill>
        <p:spPr>
          <a:xfrm>
            <a:off x="9195227" y="1156447"/>
            <a:ext cx="2064444" cy="4545106"/>
          </a:xfrm>
          <a:prstGeom prst="rect">
            <a:avLst/>
          </a:prstGeom>
        </p:spPr>
      </p:pic>
      <p:pic>
        <p:nvPicPr>
          <p:cNvPr id="5" name="Picture 4">
            <a:extLst>
              <a:ext uri="{FF2B5EF4-FFF2-40B4-BE49-F238E27FC236}">
                <a16:creationId xmlns:a16="http://schemas.microsoft.com/office/drawing/2014/main" id="{70039EDD-15C8-BC31-3AA1-E1C54ADCED93}"/>
              </a:ext>
            </a:extLst>
          </p:cNvPr>
          <p:cNvPicPr>
            <a:picLocks noChangeAspect="1"/>
          </p:cNvPicPr>
          <p:nvPr/>
        </p:nvPicPr>
        <p:blipFill>
          <a:blip r:embed="rId3"/>
          <a:stretch>
            <a:fillRect/>
          </a:stretch>
        </p:blipFill>
        <p:spPr>
          <a:xfrm>
            <a:off x="6508378" y="1156448"/>
            <a:ext cx="2071686" cy="4545106"/>
          </a:xfrm>
          <a:prstGeom prst="rect">
            <a:avLst/>
          </a:prstGeom>
        </p:spPr>
      </p:pic>
      <p:cxnSp>
        <p:nvCxnSpPr>
          <p:cNvPr id="6" name="Curved Connector 5">
            <a:extLst>
              <a:ext uri="{FF2B5EF4-FFF2-40B4-BE49-F238E27FC236}">
                <a16:creationId xmlns:a16="http://schemas.microsoft.com/office/drawing/2014/main" id="{D15B69F4-B9F6-4FCA-2C63-D82C2FE9125C}"/>
              </a:ext>
            </a:extLst>
          </p:cNvPr>
          <p:cNvCxnSpPr>
            <a:cxnSpLocks/>
            <a:endCxn id="5" idx="3"/>
          </p:cNvCxnSpPr>
          <p:nvPr/>
        </p:nvCxnSpPr>
        <p:spPr>
          <a:xfrm rot="10800000" flipV="1">
            <a:off x="8580065" y="2451033"/>
            <a:ext cx="985573" cy="97796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EE6BE13-9B31-F71F-AE34-7C7E3A70DE2D}"/>
              </a:ext>
            </a:extLst>
          </p:cNvPr>
          <p:cNvSpPr txBox="1"/>
          <p:nvPr/>
        </p:nvSpPr>
        <p:spPr>
          <a:xfrm>
            <a:off x="1392767" y="2367892"/>
            <a:ext cx="3551191" cy="3139321"/>
          </a:xfrm>
          <a:prstGeom prst="rect">
            <a:avLst/>
          </a:prstGeom>
          <a:noFill/>
        </p:spPr>
        <p:txBody>
          <a:bodyPr wrap="square" rtlCol="0">
            <a:spAutoFit/>
          </a:bodyPr>
          <a:lstStyle/>
          <a:p>
            <a:r>
              <a:rPr lang="en-US" dirty="0">
                <a:solidFill>
                  <a:schemeClr val="accent1"/>
                </a:solidFill>
              </a:rPr>
              <a:t>A straightforward layout.</a:t>
            </a:r>
          </a:p>
          <a:p>
            <a:endParaRPr lang="en-US" dirty="0">
              <a:solidFill>
                <a:schemeClr val="accent1"/>
              </a:solidFill>
            </a:endParaRPr>
          </a:p>
          <a:p>
            <a:r>
              <a:rPr lang="en-US" dirty="0">
                <a:solidFill>
                  <a:schemeClr val="accent1"/>
                </a:solidFill>
              </a:rPr>
              <a:t>Forum has posts which can be accessed by clicking.</a:t>
            </a:r>
          </a:p>
          <a:p>
            <a:endParaRPr lang="en-US" dirty="0">
              <a:solidFill>
                <a:schemeClr val="accent1"/>
              </a:solidFill>
            </a:endParaRPr>
          </a:p>
          <a:p>
            <a:r>
              <a:rPr lang="en-US" dirty="0">
                <a:solidFill>
                  <a:schemeClr val="accent1"/>
                </a:solidFill>
              </a:rPr>
              <a:t>A popup window is shown and it only has a back button after read.</a:t>
            </a:r>
          </a:p>
          <a:p>
            <a:endParaRPr lang="en-US" dirty="0">
              <a:solidFill>
                <a:schemeClr val="accent1"/>
              </a:solidFill>
            </a:endParaRPr>
          </a:p>
          <a:p>
            <a:r>
              <a:rPr lang="en-US" dirty="0">
                <a:solidFill>
                  <a:schemeClr val="accent1"/>
                </a:solidFill>
              </a:rPr>
              <a:t>There is a download function for personal use.</a:t>
            </a:r>
          </a:p>
          <a:p>
            <a:endParaRPr lang="en-US" dirty="0">
              <a:solidFill>
                <a:schemeClr val="accent1"/>
              </a:solidFill>
            </a:endParaRPr>
          </a:p>
        </p:txBody>
      </p:sp>
    </p:spTree>
    <p:extLst>
      <p:ext uri="{BB962C8B-B14F-4D97-AF65-F5344CB8AC3E}">
        <p14:creationId xmlns:p14="http://schemas.microsoft.com/office/powerpoint/2010/main" val="168334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5D44A4-8A21-EAD8-4A8E-74A7D555F49F}"/>
              </a:ext>
            </a:extLst>
          </p:cNvPr>
          <p:cNvSpPr>
            <a:spLocks noGrp="1"/>
          </p:cNvSpPr>
          <p:nvPr>
            <p:ph type="title"/>
          </p:nvPr>
        </p:nvSpPr>
        <p:spPr/>
        <p:txBody>
          <a:bodyPr>
            <a:normAutofit/>
          </a:bodyPr>
          <a:lstStyle/>
          <a:p>
            <a:r>
              <a:rPr lang="en-US" dirty="0"/>
              <a:t>Design- messaging</a:t>
            </a:r>
          </a:p>
        </p:txBody>
      </p:sp>
      <p:pic>
        <p:nvPicPr>
          <p:cNvPr id="4" name="Picture 3">
            <a:extLst>
              <a:ext uri="{FF2B5EF4-FFF2-40B4-BE49-F238E27FC236}">
                <a16:creationId xmlns:a16="http://schemas.microsoft.com/office/drawing/2014/main" id="{9C231E3A-71DF-FC0D-1290-285348F8958C}"/>
              </a:ext>
            </a:extLst>
          </p:cNvPr>
          <p:cNvPicPr>
            <a:picLocks noChangeAspect="1"/>
          </p:cNvPicPr>
          <p:nvPr/>
        </p:nvPicPr>
        <p:blipFill>
          <a:blip r:embed="rId2"/>
          <a:stretch>
            <a:fillRect/>
          </a:stretch>
        </p:blipFill>
        <p:spPr>
          <a:xfrm>
            <a:off x="9356264" y="910492"/>
            <a:ext cx="2295489" cy="5053779"/>
          </a:xfrm>
          <a:prstGeom prst="rect">
            <a:avLst/>
          </a:prstGeom>
        </p:spPr>
      </p:pic>
      <p:cxnSp>
        <p:nvCxnSpPr>
          <p:cNvPr id="6" name="Curved Connector 5">
            <a:extLst>
              <a:ext uri="{FF2B5EF4-FFF2-40B4-BE49-F238E27FC236}">
                <a16:creationId xmlns:a16="http://schemas.microsoft.com/office/drawing/2014/main" id="{CC699F44-0ACB-1B11-6DA6-E3EBCBD0E14A}"/>
              </a:ext>
            </a:extLst>
          </p:cNvPr>
          <p:cNvCxnSpPr>
            <a:cxnSpLocks/>
          </p:cNvCxnSpPr>
          <p:nvPr/>
        </p:nvCxnSpPr>
        <p:spPr>
          <a:xfrm rot="10800000" flipV="1">
            <a:off x="8580065" y="2451033"/>
            <a:ext cx="985573" cy="97796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D922F21-2B2E-8417-B795-77BA3634AC4B}"/>
              </a:ext>
            </a:extLst>
          </p:cNvPr>
          <p:cNvPicPr>
            <a:picLocks noChangeAspect="1"/>
          </p:cNvPicPr>
          <p:nvPr/>
        </p:nvPicPr>
        <p:blipFill>
          <a:blip r:embed="rId3"/>
          <a:stretch>
            <a:fillRect/>
          </a:stretch>
        </p:blipFill>
        <p:spPr>
          <a:xfrm>
            <a:off x="6357565" y="965200"/>
            <a:ext cx="2222500" cy="4927600"/>
          </a:xfrm>
          <a:prstGeom prst="rect">
            <a:avLst/>
          </a:prstGeom>
        </p:spPr>
      </p:pic>
      <p:sp>
        <p:nvSpPr>
          <p:cNvPr id="8" name="TextBox 7">
            <a:extLst>
              <a:ext uri="{FF2B5EF4-FFF2-40B4-BE49-F238E27FC236}">
                <a16:creationId xmlns:a16="http://schemas.microsoft.com/office/drawing/2014/main" id="{FEEC8F68-B6B8-434C-C2EE-523A813EB5C5}"/>
              </a:ext>
            </a:extLst>
          </p:cNvPr>
          <p:cNvSpPr txBox="1"/>
          <p:nvPr/>
        </p:nvSpPr>
        <p:spPr>
          <a:xfrm>
            <a:off x="1227044" y="2287407"/>
            <a:ext cx="4354321" cy="2031325"/>
          </a:xfrm>
          <a:prstGeom prst="rect">
            <a:avLst/>
          </a:prstGeom>
          <a:noFill/>
        </p:spPr>
        <p:txBody>
          <a:bodyPr wrap="square" rtlCol="0">
            <a:spAutoFit/>
          </a:bodyPr>
          <a:lstStyle/>
          <a:p>
            <a:r>
              <a:rPr lang="en-US" dirty="0">
                <a:solidFill>
                  <a:schemeClr val="accent1"/>
                </a:solidFill>
              </a:rPr>
              <a:t>One to one messaging is done through the chat page where you can access previous chats or create a new one by clicking the button.</a:t>
            </a:r>
          </a:p>
          <a:p>
            <a:endParaRPr lang="en-US" dirty="0">
              <a:solidFill>
                <a:schemeClr val="accent1"/>
              </a:solidFill>
            </a:endParaRPr>
          </a:p>
          <a:p>
            <a:r>
              <a:rPr lang="en-US" dirty="0">
                <a:solidFill>
                  <a:schemeClr val="accent1"/>
                </a:solidFill>
              </a:rPr>
              <a:t>Clicking the specific individual you can access the personal chat page.</a:t>
            </a:r>
          </a:p>
          <a:p>
            <a:endParaRPr lang="en-US" dirty="0">
              <a:solidFill>
                <a:schemeClr val="accent1"/>
              </a:solidFill>
            </a:endParaRPr>
          </a:p>
        </p:txBody>
      </p:sp>
    </p:spTree>
    <p:extLst>
      <p:ext uri="{BB962C8B-B14F-4D97-AF65-F5344CB8AC3E}">
        <p14:creationId xmlns:p14="http://schemas.microsoft.com/office/powerpoint/2010/main" val="3175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1469CC-F696-F57B-9719-006D5D6F4DFC}"/>
              </a:ext>
            </a:extLst>
          </p:cNvPr>
          <p:cNvSpPr>
            <a:spLocks noGrp="1"/>
          </p:cNvSpPr>
          <p:nvPr>
            <p:ph type="title"/>
          </p:nvPr>
        </p:nvSpPr>
        <p:spPr/>
        <p:txBody>
          <a:bodyPr>
            <a:normAutofit/>
          </a:bodyPr>
          <a:lstStyle/>
          <a:p>
            <a:r>
              <a:rPr lang="en-US" dirty="0"/>
              <a:t>Design- AI Chatbot</a:t>
            </a:r>
          </a:p>
        </p:txBody>
      </p:sp>
      <p:pic>
        <p:nvPicPr>
          <p:cNvPr id="5" name="Picture 4">
            <a:extLst>
              <a:ext uri="{FF2B5EF4-FFF2-40B4-BE49-F238E27FC236}">
                <a16:creationId xmlns:a16="http://schemas.microsoft.com/office/drawing/2014/main" id="{95CB7E6F-3E24-C202-0BCA-11BECA8B9A65}"/>
              </a:ext>
            </a:extLst>
          </p:cNvPr>
          <p:cNvPicPr>
            <a:picLocks noChangeAspect="1"/>
          </p:cNvPicPr>
          <p:nvPr/>
        </p:nvPicPr>
        <p:blipFill>
          <a:blip r:embed="rId2"/>
          <a:stretch>
            <a:fillRect/>
          </a:stretch>
        </p:blipFill>
        <p:spPr>
          <a:xfrm>
            <a:off x="5937250" y="1140832"/>
            <a:ext cx="2222500" cy="4927600"/>
          </a:xfrm>
          <a:prstGeom prst="rect">
            <a:avLst/>
          </a:prstGeom>
        </p:spPr>
      </p:pic>
      <p:pic>
        <p:nvPicPr>
          <p:cNvPr id="6" name="Picture 5">
            <a:extLst>
              <a:ext uri="{FF2B5EF4-FFF2-40B4-BE49-F238E27FC236}">
                <a16:creationId xmlns:a16="http://schemas.microsoft.com/office/drawing/2014/main" id="{EEA6749D-6F98-7FD1-1B74-3103921D93EA}"/>
              </a:ext>
            </a:extLst>
          </p:cNvPr>
          <p:cNvPicPr>
            <a:picLocks noChangeAspect="1"/>
          </p:cNvPicPr>
          <p:nvPr/>
        </p:nvPicPr>
        <p:blipFill>
          <a:blip r:embed="rId3"/>
          <a:stretch>
            <a:fillRect/>
          </a:stretch>
        </p:blipFill>
        <p:spPr>
          <a:xfrm>
            <a:off x="8661214" y="1140832"/>
            <a:ext cx="2222500" cy="4927600"/>
          </a:xfrm>
          <a:prstGeom prst="rect">
            <a:avLst/>
          </a:prstGeom>
        </p:spPr>
      </p:pic>
      <p:cxnSp>
        <p:nvCxnSpPr>
          <p:cNvPr id="9" name="Curved Connector 8">
            <a:extLst>
              <a:ext uri="{FF2B5EF4-FFF2-40B4-BE49-F238E27FC236}">
                <a16:creationId xmlns:a16="http://schemas.microsoft.com/office/drawing/2014/main" id="{010593D1-2192-2DFD-9749-4AE76F9D1949}"/>
              </a:ext>
            </a:extLst>
          </p:cNvPr>
          <p:cNvCxnSpPr>
            <a:cxnSpLocks/>
            <a:stCxn id="6" idx="1"/>
            <a:endCxn id="5" idx="3"/>
          </p:cNvCxnSpPr>
          <p:nvPr/>
        </p:nvCxnSpPr>
        <p:spPr>
          <a:xfrm rot="10800000">
            <a:off x="8159750" y="3604632"/>
            <a:ext cx="501464"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D93B425-940B-1E11-21F3-9D1F5C7375D1}"/>
              </a:ext>
            </a:extLst>
          </p:cNvPr>
          <p:cNvSpPr txBox="1"/>
          <p:nvPr/>
        </p:nvSpPr>
        <p:spPr>
          <a:xfrm>
            <a:off x="932329" y="2551837"/>
            <a:ext cx="3500186" cy="1754326"/>
          </a:xfrm>
          <a:prstGeom prst="rect">
            <a:avLst/>
          </a:prstGeom>
          <a:noFill/>
        </p:spPr>
        <p:txBody>
          <a:bodyPr wrap="square">
            <a:spAutoFit/>
          </a:bodyPr>
          <a:lstStyle/>
          <a:p>
            <a:r>
              <a:rPr lang="en-US" dirty="0">
                <a:solidFill>
                  <a:schemeClr val="accent1"/>
                </a:solidFill>
              </a:rPr>
              <a:t>AIChat stores all previous chats where you can access them or create a new one by clicking the button.</a:t>
            </a:r>
          </a:p>
          <a:p>
            <a:endParaRPr lang="en-US" dirty="0">
              <a:solidFill>
                <a:schemeClr val="accent1"/>
              </a:solidFill>
            </a:endParaRPr>
          </a:p>
          <a:p>
            <a:r>
              <a:rPr lang="en-US" dirty="0">
                <a:solidFill>
                  <a:schemeClr val="accent1"/>
                </a:solidFill>
              </a:rPr>
              <a:t>Clicking the chat button, you can prompt the myAi for responses.</a:t>
            </a:r>
          </a:p>
        </p:txBody>
      </p:sp>
    </p:spTree>
    <p:extLst>
      <p:ext uri="{BB962C8B-B14F-4D97-AF65-F5344CB8AC3E}">
        <p14:creationId xmlns:p14="http://schemas.microsoft.com/office/powerpoint/2010/main" val="27219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5D44A4-8A21-EAD8-4A8E-74A7D555F49F}"/>
              </a:ext>
            </a:extLst>
          </p:cNvPr>
          <p:cNvSpPr>
            <a:spLocks noGrp="1"/>
          </p:cNvSpPr>
          <p:nvPr>
            <p:ph type="title"/>
          </p:nvPr>
        </p:nvSpPr>
        <p:spPr/>
        <p:txBody>
          <a:bodyPr>
            <a:normAutofit/>
          </a:bodyPr>
          <a:lstStyle/>
          <a:p>
            <a:r>
              <a:rPr lang="en-US" dirty="0"/>
              <a:t>Design wearable- notifications</a:t>
            </a:r>
          </a:p>
        </p:txBody>
      </p:sp>
      <p:pic>
        <p:nvPicPr>
          <p:cNvPr id="4" name="Picture 3">
            <a:extLst>
              <a:ext uri="{FF2B5EF4-FFF2-40B4-BE49-F238E27FC236}">
                <a16:creationId xmlns:a16="http://schemas.microsoft.com/office/drawing/2014/main" id="{505430EB-9A6E-DECE-6C8A-954C4EB7B845}"/>
              </a:ext>
            </a:extLst>
          </p:cNvPr>
          <p:cNvPicPr>
            <a:picLocks noChangeAspect="1"/>
          </p:cNvPicPr>
          <p:nvPr/>
        </p:nvPicPr>
        <p:blipFill>
          <a:blip r:embed="rId2"/>
          <a:stretch>
            <a:fillRect/>
          </a:stretch>
        </p:blipFill>
        <p:spPr>
          <a:xfrm>
            <a:off x="3292912" y="2057400"/>
            <a:ext cx="2237938" cy="3346450"/>
          </a:xfrm>
          <a:prstGeom prst="rect">
            <a:avLst/>
          </a:prstGeom>
        </p:spPr>
      </p:pic>
      <p:pic>
        <p:nvPicPr>
          <p:cNvPr id="5" name="Picture 4">
            <a:extLst>
              <a:ext uri="{FF2B5EF4-FFF2-40B4-BE49-F238E27FC236}">
                <a16:creationId xmlns:a16="http://schemas.microsoft.com/office/drawing/2014/main" id="{6EC42EFC-0765-5CF4-73EC-9A7C95144406}"/>
              </a:ext>
            </a:extLst>
          </p:cNvPr>
          <p:cNvPicPr>
            <a:picLocks noChangeAspect="1"/>
          </p:cNvPicPr>
          <p:nvPr/>
        </p:nvPicPr>
        <p:blipFill>
          <a:blip r:embed="rId3"/>
          <a:stretch>
            <a:fillRect/>
          </a:stretch>
        </p:blipFill>
        <p:spPr>
          <a:xfrm>
            <a:off x="6661152" y="1989137"/>
            <a:ext cx="2237938" cy="3346450"/>
          </a:xfrm>
          <a:prstGeom prst="rect">
            <a:avLst/>
          </a:prstGeom>
        </p:spPr>
      </p:pic>
      <p:cxnSp>
        <p:nvCxnSpPr>
          <p:cNvPr id="6" name="Curved Connector 5">
            <a:extLst>
              <a:ext uri="{FF2B5EF4-FFF2-40B4-BE49-F238E27FC236}">
                <a16:creationId xmlns:a16="http://schemas.microsoft.com/office/drawing/2014/main" id="{AA590059-7D64-394A-A401-2C2D12ECD828}"/>
              </a:ext>
            </a:extLst>
          </p:cNvPr>
          <p:cNvCxnSpPr>
            <a:cxnSpLocks/>
            <a:endCxn id="5" idx="1"/>
          </p:cNvCxnSpPr>
          <p:nvPr/>
        </p:nvCxnSpPr>
        <p:spPr>
          <a:xfrm>
            <a:off x="4914900" y="3429000"/>
            <a:ext cx="1746252" cy="23336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3A6C59B-42B2-D9B9-049B-8B0FB359892D}"/>
              </a:ext>
            </a:extLst>
          </p:cNvPr>
          <p:cNvSpPr txBox="1"/>
          <p:nvPr/>
        </p:nvSpPr>
        <p:spPr>
          <a:xfrm>
            <a:off x="755821" y="3130460"/>
            <a:ext cx="2537091" cy="1200329"/>
          </a:xfrm>
          <a:prstGeom prst="rect">
            <a:avLst/>
          </a:prstGeom>
          <a:noFill/>
        </p:spPr>
        <p:txBody>
          <a:bodyPr wrap="square">
            <a:spAutoFit/>
          </a:bodyPr>
          <a:lstStyle/>
          <a:p>
            <a:r>
              <a:rPr lang="en-US" dirty="0">
                <a:solidFill>
                  <a:schemeClr val="accent1"/>
                </a:solidFill>
              </a:rPr>
              <a:t>An alert is given of a new notification daily and it shows poem of the day as </a:t>
            </a:r>
            <a:r>
              <a:rPr lang="en-US" dirty="0" err="1">
                <a:solidFill>
                  <a:schemeClr val="accent1"/>
                </a:solidFill>
              </a:rPr>
              <a:t>disply</a:t>
            </a:r>
            <a:r>
              <a:rPr lang="en-US" dirty="0">
                <a:solidFill>
                  <a:schemeClr val="accent1"/>
                </a:solidFill>
              </a:rPr>
              <a:t>.</a:t>
            </a:r>
          </a:p>
        </p:txBody>
      </p:sp>
      <p:sp>
        <p:nvSpPr>
          <p:cNvPr id="11" name="TextBox 10">
            <a:extLst>
              <a:ext uri="{FF2B5EF4-FFF2-40B4-BE49-F238E27FC236}">
                <a16:creationId xmlns:a16="http://schemas.microsoft.com/office/drawing/2014/main" id="{A95888A8-9B33-FE4F-C776-D030B50CDD79}"/>
              </a:ext>
            </a:extLst>
          </p:cNvPr>
          <p:cNvSpPr txBox="1"/>
          <p:nvPr/>
        </p:nvSpPr>
        <p:spPr>
          <a:xfrm>
            <a:off x="9065063" y="3130459"/>
            <a:ext cx="2537091" cy="1200329"/>
          </a:xfrm>
          <a:prstGeom prst="rect">
            <a:avLst/>
          </a:prstGeom>
          <a:noFill/>
        </p:spPr>
        <p:txBody>
          <a:bodyPr wrap="square">
            <a:spAutoFit/>
          </a:bodyPr>
          <a:lstStyle/>
          <a:p>
            <a:r>
              <a:rPr lang="en-US" dirty="0">
                <a:solidFill>
                  <a:schemeClr val="accent1"/>
                </a:solidFill>
              </a:rPr>
              <a:t>By clicking the notification you can get a detailed context of the poem and the poem itself.</a:t>
            </a:r>
          </a:p>
        </p:txBody>
      </p:sp>
    </p:spTree>
    <p:extLst>
      <p:ext uri="{BB962C8B-B14F-4D97-AF65-F5344CB8AC3E}">
        <p14:creationId xmlns:p14="http://schemas.microsoft.com/office/powerpoint/2010/main" val="4229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program&#10;&#10;Description automatically generated">
            <a:extLst>
              <a:ext uri="{FF2B5EF4-FFF2-40B4-BE49-F238E27FC236}">
                <a16:creationId xmlns:a16="http://schemas.microsoft.com/office/drawing/2014/main" id="{C3386E23-5263-DC2E-F7FB-E871406789DA}"/>
              </a:ext>
            </a:extLst>
          </p:cNvPr>
          <p:cNvPicPr>
            <a:picLocks noGrp="1" noChangeAspect="1"/>
          </p:cNvPicPr>
          <p:nvPr>
            <p:ph idx="1"/>
          </p:nvPr>
        </p:nvPicPr>
        <p:blipFill rotWithShape="1">
          <a:blip r:embed="rId2"/>
          <a:stretch/>
        </p:blipFill>
        <p:spPr>
          <a:xfrm>
            <a:off x="5103627" y="0"/>
            <a:ext cx="7088373" cy="6858000"/>
          </a:xfrm>
          <a:prstGeom prst="rect">
            <a:avLst/>
          </a:prstGeom>
          <a:noFill/>
        </p:spPr>
      </p:pic>
      <p:sp>
        <p:nvSpPr>
          <p:cNvPr id="3" name="Title 2">
            <a:extLst>
              <a:ext uri="{FF2B5EF4-FFF2-40B4-BE49-F238E27FC236}">
                <a16:creationId xmlns:a16="http://schemas.microsoft.com/office/drawing/2014/main" id="{5A878658-4D6E-3EAB-ADBE-0A586C7DE17D}"/>
              </a:ext>
            </a:extLst>
          </p:cNvPr>
          <p:cNvSpPr>
            <a:spLocks noGrp="1"/>
          </p:cNvSpPr>
          <p:nvPr>
            <p:ph type="title"/>
          </p:nvPr>
        </p:nvSpPr>
        <p:spPr>
          <a:xfrm>
            <a:off x="932330" y="893729"/>
            <a:ext cx="4065272" cy="910492"/>
          </a:xfrm>
        </p:spPr>
        <p:txBody>
          <a:bodyPr anchor="ctr">
            <a:noAutofit/>
          </a:bodyPr>
          <a:lstStyle/>
          <a:p>
            <a:r>
              <a:rPr lang="en-US" sz="3600" dirty="0"/>
              <a:t>Relationships- Class diagrams</a:t>
            </a:r>
          </a:p>
        </p:txBody>
      </p:sp>
      <p:sp>
        <p:nvSpPr>
          <p:cNvPr id="5" name="TextBox 4">
            <a:extLst>
              <a:ext uri="{FF2B5EF4-FFF2-40B4-BE49-F238E27FC236}">
                <a16:creationId xmlns:a16="http://schemas.microsoft.com/office/drawing/2014/main" id="{3AFD0CFD-E09C-654F-F20C-583AEDAE276E}"/>
              </a:ext>
            </a:extLst>
          </p:cNvPr>
          <p:cNvSpPr txBox="1"/>
          <p:nvPr/>
        </p:nvSpPr>
        <p:spPr>
          <a:xfrm>
            <a:off x="932330" y="2097741"/>
            <a:ext cx="3263152" cy="3416320"/>
          </a:xfrm>
          <a:prstGeom prst="rect">
            <a:avLst/>
          </a:prstGeom>
          <a:noFill/>
        </p:spPr>
        <p:txBody>
          <a:bodyPr wrap="square" rtlCol="0">
            <a:spAutoFit/>
          </a:bodyPr>
          <a:lstStyle/>
          <a:p>
            <a:r>
              <a:rPr lang="en-US" dirty="0">
                <a:solidFill>
                  <a:schemeClr val="accent1"/>
                </a:solidFill>
              </a:rPr>
              <a:t>The class diagram has been given a simplistic approach as to not overcomplicate the app.</a:t>
            </a:r>
          </a:p>
          <a:p>
            <a:endParaRPr lang="en-US" dirty="0">
              <a:solidFill>
                <a:schemeClr val="accent1"/>
              </a:solidFill>
            </a:endParaRPr>
          </a:p>
          <a:p>
            <a:endParaRPr lang="en-US" dirty="0">
              <a:solidFill>
                <a:schemeClr val="accent1"/>
              </a:solidFill>
            </a:endParaRPr>
          </a:p>
          <a:p>
            <a:r>
              <a:rPr lang="en-US" dirty="0">
                <a:solidFill>
                  <a:schemeClr val="accent1"/>
                </a:solidFill>
              </a:rPr>
              <a:t>All classes are connected to user as the superclass. </a:t>
            </a:r>
          </a:p>
          <a:p>
            <a:endParaRPr lang="en-US" dirty="0">
              <a:solidFill>
                <a:schemeClr val="accent1"/>
              </a:solidFill>
            </a:endParaRPr>
          </a:p>
          <a:p>
            <a:r>
              <a:rPr lang="en-US" dirty="0">
                <a:solidFill>
                  <a:schemeClr val="accent1"/>
                </a:solidFill>
              </a:rPr>
              <a:t>Separate classes for different conversations are not made as same class will be adapted to different features.</a:t>
            </a:r>
          </a:p>
        </p:txBody>
      </p:sp>
    </p:spTree>
    <p:extLst>
      <p:ext uri="{BB962C8B-B14F-4D97-AF65-F5344CB8AC3E}">
        <p14:creationId xmlns:p14="http://schemas.microsoft.com/office/powerpoint/2010/main" val="162959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DBC43-2FBF-624E-ADB3-BA3583AE3449}"/>
              </a:ext>
            </a:extLst>
          </p:cNvPr>
          <p:cNvSpPr>
            <a:spLocks noGrp="1"/>
          </p:cNvSpPr>
          <p:nvPr>
            <p:ph type="body" idx="1"/>
          </p:nvPr>
        </p:nvSpPr>
        <p:spPr>
          <a:xfrm>
            <a:off x="644873" y="1984781"/>
            <a:ext cx="4639736" cy="703135"/>
          </a:xfrm>
        </p:spPr>
        <p:txBody>
          <a:bodyPr rtlCol="0"/>
          <a:lstStyle/>
          <a:p>
            <a:pPr rtl="0"/>
            <a:r>
              <a:rPr lang="en-GB" dirty="0">
                <a:latin typeface="Calibri" panose="020F0502020204030204" pitchFamily="34" charset="0"/>
                <a:cs typeface="Calibri" panose="020F0502020204030204" pitchFamily="34" charset="0"/>
              </a:rPr>
              <a:t>Advantages</a:t>
            </a:r>
          </a:p>
        </p:txBody>
      </p:sp>
      <p:sp>
        <p:nvSpPr>
          <p:cNvPr id="5" name="Text Placeholder 4">
            <a:extLst>
              <a:ext uri="{FF2B5EF4-FFF2-40B4-BE49-F238E27FC236}">
                <a16:creationId xmlns:a16="http://schemas.microsoft.com/office/drawing/2014/main" id="{F06F519B-5706-804A-8C82-1D9EDAA812F9}"/>
              </a:ext>
            </a:extLst>
          </p:cNvPr>
          <p:cNvSpPr>
            <a:spLocks noGrp="1"/>
          </p:cNvSpPr>
          <p:nvPr>
            <p:ph type="body" idx="13"/>
          </p:nvPr>
        </p:nvSpPr>
        <p:spPr/>
        <p:txBody>
          <a:bodyPr rtlCol="0"/>
          <a:lstStyle/>
          <a:p>
            <a:pPr rtl="0"/>
            <a:r>
              <a:rPr lang="en-GB" dirty="0">
                <a:latin typeface="Calibri" panose="020F0502020204030204" pitchFamily="34" charset="0"/>
                <a:cs typeface="Calibri" panose="020F0502020204030204" pitchFamily="34" charset="0"/>
              </a:rPr>
              <a:t>Disadvantages</a:t>
            </a:r>
          </a:p>
        </p:txBody>
      </p:sp>
      <p:sp>
        <p:nvSpPr>
          <p:cNvPr id="2" name="Title 1">
            <a:extLst>
              <a:ext uri="{FF2B5EF4-FFF2-40B4-BE49-F238E27FC236}">
                <a16:creationId xmlns:a16="http://schemas.microsoft.com/office/drawing/2014/main" id="{DDA2F4C6-F233-E149-AA45-4C25835FC4B7}"/>
              </a:ext>
            </a:extLst>
          </p:cNvPr>
          <p:cNvSpPr>
            <a:spLocks noGrp="1"/>
          </p:cNvSpPr>
          <p:nvPr>
            <p:ph type="title"/>
          </p:nvPr>
        </p:nvSpPr>
        <p:spPr/>
        <p:txBody>
          <a:bodyPr rtlCol="0"/>
          <a:lstStyle/>
          <a:p>
            <a:pPr rtl="0"/>
            <a:r>
              <a:rPr lang="en-GB" dirty="0">
                <a:latin typeface="Calibri" panose="020F0502020204030204" pitchFamily="34" charset="0"/>
                <a:cs typeface="Calibri" panose="020F0502020204030204" pitchFamily="34" charset="0"/>
              </a:rPr>
              <a:t>SQLite</a:t>
            </a:r>
          </a:p>
        </p:txBody>
      </p:sp>
      <p:sp>
        <p:nvSpPr>
          <p:cNvPr id="8" name="TextBox 7">
            <a:extLst>
              <a:ext uri="{FF2B5EF4-FFF2-40B4-BE49-F238E27FC236}">
                <a16:creationId xmlns:a16="http://schemas.microsoft.com/office/drawing/2014/main" id="{02ED0917-848B-AEB3-AAC9-01816A8A9541}"/>
              </a:ext>
            </a:extLst>
          </p:cNvPr>
          <p:cNvSpPr txBox="1"/>
          <p:nvPr/>
        </p:nvSpPr>
        <p:spPr>
          <a:xfrm>
            <a:off x="644873" y="3154858"/>
            <a:ext cx="4989808"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Previous experience using this software;</a:t>
            </a:r>
          </a:p>
          <a:p>
            <a:pPr marL="285750" indent="-285750">
              <a:buFont typeface="Arial" panose="020B0604020202020204" pitchFamily="34" charset="0"/>
              <a:buChar char="•"/>
            </a:pPr>
            <a:r>
              <a:rPr lang="en-US" dirty="0">
                <a:solidFill>
                  <a:schemeClr val="accent1"/>
                </a:solidFill>
              </a:rPr>
              <a:t>Easy to set up, use and maintained;</a:t>
            </a:r>
          </a:p>
          <a:p>
            <a:pPr marL="285750" indent="-285750">
              <a:buFont typeface="Arial" panose="020B0604020202020204" pitchFamily="34" charset="0"/>
              <a:buChar char="•"/>
            </a:pPr>
            <a:r>
              <a:rPr lang="en-US" dirty="0">
                <a:solidFill>
                  <a:schemeClr val="accent1"/>
                </a:solidFill>
              </a:rPr>
              <a:t>Suitable for small projects;</a:t>
            </a:r>
          </a:p>
          <a:p>
            <a:pPr marL="285750" indent="-285750">
              <a:buFont typeface="Arial" panose="020B0604020202020204" pitchFamily="34" charset="0"/>
              <a:buChar char="•"/>
            </a:pPr>
            <a:r>
              <a:rPr lang="en-US" dirty="0">
                <a:solidFill>
                  <a:schemeClr val="accent1"/>
                </a:solidFill>
              </a:rPr>
              <a:t>Free and open source;</a:t>
            </a:r>
          </a:p>
          <a:p>
            <a:pPr marL="285750" indent="-285750">
              <a:buFont typeface="Arial" panose="020B0604020202020204" pitchFamily="34" charset="0"/>
              <a:buChar char="•"/>
            </a:pPr>
            <a:r>
              <a:rPr lang="en-US" dirty="0">
                <a:solidFill>
                  <a:schemeClr val="accent1"/>
                </a:solidFill>
              </a:rPr>
              <a:t>Transaction support, allowing to group multiple operations into one category. </a:t>
            </a:r>
          </a:p>
          <a:p>
            <a:pPr marL="285750" indent="-285750">
              <a:buFont typeface="Arial" panose="020B0604020202020204" pitchFamily="34" charset="0"/>
              <a:buChar char="•"/>
            </a:pPr>
            <a:endParaRPr lang="en-US" dirty="0">
              <a:solidFill>
                <a:schemeClr val="accent1"/>
              </a:solidFill>
            </a:endParaRPr>
          </a:p>
        </p:txBody>
      </p:sp>
      <p:sp>
        <p:nvSpPr>
          <p:cNvPr id="9" name="TextBox 8">
            <a:extLst>
              <a:ext uri="{FF2B5EF4-FFF2-40B4-BE49-F238E27FC236}">
                <a16:creationId xmlns:a16="http://schemas.microsoft.com/office/drawing/2014/main" id="{92CE99B4-938C-D872-406F-A616BEA3DCD5}"/>
              </a:ext>
            </a:extLst>
          </p:cNvPr>
          <p:cNvSpPr txBox="1"/>
          <p:nvPr/>
        </p:nvSpPr>
        <p:spPr>
          <a:xfrm>
            <a:off x="6732355" y="3154422"/>
            <a:ext cx="4989808"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Limited capabilities only suitable for small projects and medium level projects;</a:t>
            </a:r>
          </a:p>
          <a:p>
            <a:pPr marL="285750" indent="-285750">
              <a:buFont typeface="Arial" panose="020B0604020202020204" pitchFamily="34" charset="0"/>
              <a:buChar char="•"/>
            </a:pPr>
            <a:r>
              <a:rPr lang="en-US" dirty="0">
                <a:solidFill>
                  <a:schemeClr val="accent1"/>
                </a:solidFill>
              </a:rPr>
              <a:t>No client-server architecture;</a:t>
            </a:r>
          </a:p>
          <a:p>
            <a:pPr marL="285750" indent="-285750">
              <a:buFont typeface="Arial" panose="020B0604020202020204" pitchFamily="34" charset="0"/>
              <a:buChar char="•"/>
            </a:pPr>
            <a:r>
              <a:rPr lang="en-US" dirty="0">
                <a:solidFill>
                  <a:schemeClr val="accent1"/>
                </a:solidFill>
              </a:rPr>
              <a:t>It is not scalable as it compromises performance with high sets of data.</a:t>
            </a:r>
          </a:p>
        </p:txBody>
      </p:sp>
    </p:spTree>
    <p:extLst>
      <p:ext uri="{BB962C8B-B14F-4D97-AF65-F5344CB8AC3E}">
        <p14:creationId xmlns:p14="http://schemas.microsoft.com/office/powerpoint/2010/main" val="1822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DBC43-2FBF-624E-ADB3-BA3583AE3449}"/>
              </a:ext>
            </a:extLst>
          </p:cNvPr>
          <p:cNvSpPr>
            <a:spLocks noGrp="1"/>
          </p:cNvSpPr>
          <p:nvPr>
            <p:ph type="body" idx="1"/>
          </p:nvPr>
        </p:nvSpPr>
        <p:spPr>
          <a:xfrm>
            <a:off x="644873" y="1984781"/>
            <a:ext cx="4639736" cy="703135"/>
          </a:xfrm>
        </p:spPr>
        <p:txBody>
          <a:bodyPr rtlCol="0"/>
          <a:lstStyle/>
          <a:p>
            <a:pPr rtl="0"/>
            <a:r>
              <a:rPr lang="en-GB" dirty="0"/>
              <a:t>Advantages</a:t>
            </a:r>
          </a:p>
        </p:txBody>
      </p:sp>
      <p:sp>
        <p:nvSpPr>
          <p:cNvPr id="5" name="Text Placeholder 4">
            <a:extLst>
              <a:ext uri="{FF2B5EF4-FFF2-40B4-BE49-F238E27FC236}">
                <a16:creationId xmlns:a16="http://schemas.microsoft.com/office/drawing/2014/main" id="{F06F519B-5706-804A-8C82-1D9EDAA812F9}"/>
              </a:ext>
            </a:extLst>
          </p:cNvPr>
          <p:cNvSpPr>
            <a:spLocks noGrp="1"/>
          </p:cNvSpPr>
          <p:nvPr>
            <p:ph type="body" idx="13"/>
          </p:nvPr>
        </p:nvSpPr>
        <p:spPr/>
        <p:txBody>
          <a:bodyPr rtlCol="0"/>
          <a:lstStyle/>
          <a:p>
            <a:pPr rtl="0"/>
            <a:r>
              <a:rPr lang="en-GB" dirty="0"/>
              <a:t>Disadvantages</a:t>
            </a:r>
          </a:p>
        </p:txBody>
      </p:sp>
      <p:sp>
        <p:nvSpPr>
          <p:cNvPr id="2" name="Title 1">
            <a:extLst>
              <a:ext uri="{FF2B5EF4-FFF2-40B4-BE49-F238E27FC236}">
                <a16:creationId xmlns:a16="http://schemas.microsoft.com/office/drawing/2014/main" id="{DDA2F4C6-F233-E149-AA45-4C25835FC4B7}"/>
              </a:ext>
            </a:extLst>
          </p:cNvPr>
          <p:cNvSpPr>
            <a:spLocks noGrp="1"/>
          </p:cNvSpPr>
          <p:nvPr>
            <p:ph type="title"/>
          </p:nvPr>
        </p:nvSpPr>
        <p:spPr/>
        <p:txBody>
          <a:bodyPr rtlCol="0"/>
          <a:lstStyle/>
          <a:p>
            <a:pPr rtl="0"/>
            <a:r>
              <a:rPr lang="en-GB" dirty="0"/>
              <a:t>Firebase</a:t>
            </a:r>
          </a:p>
        </p:txBody>
      </p:sp>
      <p:sp>
        <p:nvSpPr>
          <p:cNvPr id="7" name="TextBox 6">
            <a:extLst>
              <a:ext uri="{FF2B5EF4-FFF2-40B4-BE49-F238E27FC236}">
                <a16:creationId xmlns:a16="http://schemas.microsoft.com/office/drawing/2014/main" id="{F08B669B-DB79-832B-079C-96F3989426F4}"/>
              </a:ext>
            </a:extLst>
          </p:cNvPr>
          <p:cNvSpPr txBox="1"/>
          <p:nvPr/>
        </p:nvSpPr>
        <p:spPr>
          <a:xfrm>
            <a:off x="6732355" y="3429000"/>
            <a:ext cx="4989808"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It is a freemium, where some features come at a cost;</a:t>
            </a:r>
          </a:p>
          <a:p>
            <a:pPr marL="285750" indent="-285750">
              <a:buFont typeface="Arial" panose="020B0604020202020204" pitchFamily="34" charset="0"/>
              <a:buChar char="•"/>
            </a:pPr>
            <a:r>
              <a:rPr lang="en-US" dirty="0">
                <a:solidFill>
                  <a:schemeClr val="accent1"/>
                </a:solidFill>
              </a:rPr>
              <a:t>Limited database control;</a:t>
            </a:r>
          </a:p>
          <a:p>
            <a:pPr marL="285750" indent="-285750">
              <a:buFont typeface="Arial" panose="020B0604020202020204" pitchFamily="34" charset="0"/>
              <a:buChar char="•"/>
            </a:pPr>
            <a:r>
              <a:rPr lang="en-US" dirty="0">
                <a:solidFill>
                  <a:schemeClr val="accent1"/>
                </a:solidFill>
              </a:rPr>
              <a:t>Compliancy- GDPR Rules are effective.</a:t>
            </a:r>
          </a:p>
          <a:p>
            <a:pPr marL="285750" indent="-285750">
              <a:buFont typeface="Arial" panose="020B0604020202020204" pitchFamily="34" charset="0"/>
              <a:buChar char="•"/>
            </a:pPr>
            <a:endParaRPr lang="en-US" dirty="0">
              <a:solidFill>
                <a:schemeClr val="accent1"/>
              </a:solidFill>
            </a:endParaRPr>
          </a:p>
        </p:txBody>
      </p:sp>
      <p:sp>
        <p:nvSpPr>
          <p:cNvPr id="10" name="TextBox 9">
            <a:extLst>
              <a:ext uri="{FF2B5EF4-FFF2-40B4-BE49-F238E27FC236}">
                <a16:creationId xmlns:a16="http://schemas.microsoft.com/office/drawing/2014/main" id="{B86CF46C-180B-5DF0-6760-D62C6756BBD1}"/>
              </a:ext>
            </a:extLst>
          </p:cNvPr>
          <p:cNvSpPr txBox="1"/>
          <p:nvPr/>
        </p:nvSpPr>
        <p:spPr>
          <a:xfrm>
            <a:off x="622237" y="3174855"/>
            <a:ext cx="4989808"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Cloud-based database;</a:t>
            </a:r>
          </a:p>
          <a:p>
            <a:pPr marL="285750" indent="-285750">
              <a:buFont typeface="Arial" panose="020B0604020202020204" pitchFamily="34" charset="0"/>
              <a:buChar char="•"/>
            </a:pPr>
            <a:r>
              <a:rPr lang="en-US" dirty="0">
                <a:solidFill>
                  <a:schemeClr val="accent1"/>
                </a:solidFill>
              </a:rPr>
              <a:t>Owned by Google therefore reliable;</a:t>
            </a:r>
          </a:p>
          <a:p>
            <a:pPr marL="285750" indent="-285750">
              <a:buFont typeface="Arial" panose="020B0604020202020204" pitchFamily="34" charset="0"/>
              <a:buChar char="•"/>
            </a:pPr>
            <a:r>
              <a:rPr lang="en-US" dirty="0">
                <a:solidFill>
                  <a:schemeClr val="accent1"/>
                </a:solidFill>
              </a:rPr>
              <a:t>Authentication services;</a:t>
            </a:r>
          </a:p>
          <a:p>
            <a:pPr marL="285750" indent="-285750">
              <a:buFont typeface="Arial" panose="020B0604020202020204" pitchFamily="34" charset="0"/>
              <a:buChar char="•"/>
            </a:pPr>
            <a:r>
              <a:rPr lang="en-US" dirty="0">
                <a:solidFill>
                  <a:schemeClr val="accent1"/>
                </a:solidFill>
              </a:rPr>
              <a:t>ML services;</a:t>
            </a:r>
          </a:p>
          <a:p>
            <a:pPr marL="285750" indent="-285750">
              <a:buFont typeface="Arial" panose="020B0604020202020204" pitchFamily="34" charset="0"/>
              <a:buChar char="•"/>
            </a:pPr>
            <a:r>
              <a:rPr lang="en-US" dirty="0">
                <a:solidFill>
                  <a:schemeClr val="accent1"/>
                </a:solidFill>
              </a:rPr>
              <a:t>Storage for all types of content;</a:t>
            </a:r>
          </a:p>
          <a:p>
            <a:pPr marL="285750" indent="-285750">
              <a:buFont typeface="Arial" panose="020B0604020202020204" pitchFamily="34" charset="0"/>
              <a:buChar char="•"/>
            </a:pPr>
            <a:r>
              <a:rPr lang="en-US" dirty="0">
                <a:solidFill>
                  <a:schemeClr val="accent1"/>
                </a:solidFill>
              </a:rPr>
              <a:t>Easy to learn.</a:t>
            </a:r>
          </a:p>
          <a:p>
            <a:pPr marL="285750" indent="-285750">
              <a:buFont typeface="Arial" panose="020B0604020202020204" pitchFamily="34" charset="0"/>
              <a:buChar char="•"/>
            </a:pPr>
            <a:endParaRPr lang="en-US" dirty="0">
              <a:solidFill>
                <a:schemeClr val="accent1"/>
              </a:solidFill>
            </a:endParaRPr>
          </a:p>
        </p:txBody>
      </p:sp>
    </p:spTree>
    <p:extLst>
      <p:ext uri="{BB962C8B-B14F-4D97-AF65-F5344CB8AC3E}">
        <p14:creationId xmlns:p14="http://schemas.microsoft.com/office/powerpoint/2010/main" val="132021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p:txBody>
          <a:bodyPr rtlCol="0"/>
          <a:lstStyle/>
          <a:p>
            <a:pPr rtl="0"/>
            <a:r>
              <a:rPr lang="en-GB" dirty="0"/>
              <a:t>Data persistence – Firebase </a:t>
            </a:r>
          </a:p>
        </p:txBody>
      </p:sp>
      <p:pic>
        <p:nvPicPr>
          <p:cNvPr id="3" name="Content Placeholder 2">
            <a:extLst>
              <a:ext uri="{FF2B5EF4-FFF2-40B4-BE49-F238E27FC236}">
                <a16:creationId xmlns:a16="http://schemas.microsoft.com/office/drawing/2014/main" id="{5E5514F0-757F-333A-9365-5B8DF78ED6C0}"/>
              </a:ext>
            </a:extLst>
          </p:cNvPr>
          <p:cNvPicPr>
            <a:picLocks noGrp="1" noChangeAspect="1"/>
          </p:cNvPicPr>
          <p:nvPr>
            <p:ph idx="1"/>
          </p:nvPr>
        </p:nvPicPr>
        <p:blipFill rotWithShape="1">
          <a:blip r:embed="rId3"/>
          <a:srcRect l="5400"/>
          <a:stretch/>
        </p:blipFill>
        <p:spPr>
          <a:xfrm>
            <a:off x="8062719" y="1404171"/>
            <a:ext cx="3556240" cy="2024829"/>
          </a:xfrm>
          <a:prstGeom prst="rect">
            <a:avLst/>
          </a:prstGeom>
        </p:spPr>
      </p:pic>
      <p:pic>
        <p:nvPicPr>
          <p:cNvPr id="4" name="Picture 3">
            <a:extLst>
              <a:ext uri="{FF2B5EF4-FFF2-40B4-BE49-F238E27FC236}">
                <a16:creationId xmlns:a16="http://schemas.microsoft.com/office/drawing/2014/main" id="{C5375AE2-7C7C-9F30-1101-76A88D12086D}"/>
              </a:ext>
            </a:extLst>
          </p:cNvPr>
          <p:cNvPicPr>
            <a:picLocks noChangeAspect="1"/>
          </p:cNvPicPr>
          <p:nvPr/>
        </p:nvPicPr>
        <p:blipFill>
          <a:blip r:embed="rId4"/>
          <a:stretch>
            <a:fillRect/>
          </a:stretch>
        </p:blipFill>
        <p:spPr>
          <a:xfrm>
            <a:off x="8062719" y="3794985"/>
            <a:ext cx="3556240" cy="2017340"/>
          </a:xfrm>
          <a:prstGeom prst="rect">
            <a:avLst/>
          </a:prstGeom>
        </p:spPr>
      </p:pic>
      <p:sp>
        <p:nvSpPr>
          <p:cNvPr id="6" name="TextBox 5">
            <a:extLst>
              <a:ext uri="{FF2B5EF4-FFF2-40B4-BE49-F238E27FC236}">
                <a16:creationId xmlns:a16="http://schemas.microsoft.com/office/drawing/2014/main" id="{0430E963-7A8D-FE80-ED92-F0C527C58468}"/>
              </a:ext>
            </a:extLst>
          </p:cNvPr>
          <p:cNvSpPr txBox="1"/>
          <p:nvPr/>
        </p:nvSpPr>
        <p:spPr>
          <a:xfrm>
            <a:off x="806822" y="1804221"/>
            <a:ext cx="6874933" cy="4401205"/>
          </a:xfrm>
          <a:prstGeom prst="rect">
            <a:avLst/>
          </a:prstGeom>
          <a:noFill/>
        </p:spPr>
        <p:txBody>
          <a:bodyPr wrap="square" rtlCol="0">
            <a:spAutoFit/>
          </a:bodyPr>
          <a:lstStyle/>
          <a:p>
            <a:r>
              <a:rPr lang="en-US" sz="2000" dirty="0">
                <a:solidFill>
                  <a:schemeClr val="accent1"/>
                </a:solidFill>
                <a:latin typeface="Calibri" panose="020F0502020204030204" pitchFamily="34" charset="0"/>
                <a:cs typeface="Calibri" panose="020F0502020204030204" pitchFamily="34" charset="0"/>
              </a:rPr>
              <a:t>Firebase is going to used due to it being efficient and also ethically a better option.</a:t>
            </a:r>
          </a:p>
          <a:p>
            <a:endParaRPr lang="en-US" sz="2000" dirty="0">
              <a:solidFill>
                <a:schemeClr val="accent1"/>
              </a:solidFill>
              <a:latin typeface="Calibri" panose="020F0502020204030204" pitchFamily="34" charset="0"/>
              <a:cs typeface="Calibri" panose="020F0502020204030204" pitchFamily="34" charset="0"/>
            </a:endParaRPr>
          </a:p>
          <a:p>
            <a:r>
              <a:rPr lang="en-US" sz="2000" dirty="0">
                <a:solidFill>
                  <a:schemeClr val="accent1"/>
                </a:solidFill>
                <a:latin typeface="Calibri" panose="020F0502020204030204" pitchFamily="34" charset="0"/>
                <a:cs typeface="Calibri" panose="020F0502020204030204" pitchFamily="34" charset="0"/>
              </a:rPr>
              <a:t>Firebase has more features shown in the screenshots presented on the side which include ML and authentication.</a:t>
            </a:r>
          </a:p>
          <a:p>
            <a:endParaRPr lang="en-US" sz="2000" dirty="0">
              <a:solidFill>
                <a:schemeClr val="accent1"/>
              </a:solidFill>
              <a:latin typeface="Calibri" panose="020F0502020204030204" pitchFamily="34" charset="0"/>
              <a:cs typeface="Calibri" panose="020F0502020204030204" pitchFamily="34" charset="0"/>
            </a:endParaRPr>
          </a:p>
          <a:p>
            <a:r>
              <a:rPr lang="en-US" sz="2000" dirty="0">
                <a:solidFill>
                  <a:schemeClr val="accent1"/>
                </a:solidFill>
                <a:latin typeface="Calibri" panose="020F0502020204030204" pitchFamily="34" charset="0"/>
                <a:cs typeface="Calibri" panose="020F0502020204030204" pitchFamily="34" charset="0"/>
              </a:rPr>
              <a:t>The users will need to authenticate themselves through login systems which can be easily integrated using Firebase. Also, firebase allows cloud messaging which can be used for the 1-1 messaging feature.</a:t>
            </a:r>
          </a:p>
          <a:p>
            <a:endParaRPr lang="en-US" sz="2000" dirty="0">
              <a:solidFill>
                <a:schemeClr val="accent1"/>
              </a:solidFill>
              <a:latin typeface="Calibri" panose="020F0502020204030204" pitchFamily="34" charset="0"/>
              <a:cs typeface="Calibri" panose="020F0502020204030204" pitchFamily="34" charset="0"/>
            </a:endParaRPr>
          </a:p>
          <a:p>
            <a:r>
              <a:rPr lang="en-US" sz="2000" dirty="0">
                <a:solidFill>
                  <a:schemeClr val="accent1"/>
                </a:solidFill>
                <a:latin typeface="Calibri" panose="020F0502020204030204" pitchFamily="34" charset="0"/>
                <a:cs typeface="Calibri" panose="020F0502020204030204" pitchFamily="34" charset="0"/>
              </a:rPr>
              <a:t>Also, due to it being a cloud based real-time database the performance will not be affected hence it will be quick to use.</a:t>
            </a:r>
          </a:p>
          <a:p>
            <a:pPr algn="ctr"/>
            <a:endParaRPr lang="en-US" sz="20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654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a:xfrm>
            <a:off x="658906" y="721652"/>
            <a:ext cx="3697941" cy="5598465"/>
          </a:xfrm>
        </p:spPr>
        <p:txBody>
          <a:bodyPr rtlCol="0" anchor="t">
            <a:normAutofit/>
          </a:bodyPr>
          <a:lstStyle/>
          <a:p>
            <a:pPr rtl="0"/>
            <a:r>
              <a:rPr lang="en-GB" sz="2800" dirty="0"/>
              <a:t>Data persistence- </a:t>
            </a:r>
            <a:br>
              <a:rPr lang="en-GB" sz="2800" dirty="0"/>
            </a:br>
            <a:r>
              <a:rPr lang="en-GB" sz="2800" dirty="0"/>
              <a:t>E-R diagrams</a:t>
            </a:r>
            <a:br>
              <a:rPr lang="en-GB" sz="2800" dirty="0"/>
            </a:br>
            <a:br>
              <a:rPr lang="en-GB" sz="2800" dirty="0"/>
            </a:br>
            <a:r>
              <a:rPr lang="en-GB" sz="1800" dirty="0">
                <a:solidFill>
                  <a:schemeClr val="accent1"/>
                </a:solidFill>
              </a:rPr>
              <a:t>User contains the specified attributes (see diagram). </a:t>
            </a:r>
            <a:br>
              <a:rPr lang="en-GB" sz="1800" dirty="0">
                <a:solidFill>
                  <a:schemeClr val="accent1"/>
                </a:solidFill>
              </a:rPr>
            </a:br>
            <a:br>
              <a:rPr lang="en-GB" sz="1800" dirty="0">
                <a:solidFill>
                  <a:schemeClr val="accent1"/>
                </a:solidFill>
              </a:rPr>
            </a:br>
            <a:r>
              <a:rPr lang="en-GB" sz="1800" dirty="0">
                <a:solidFill>
                  <a:schemeClr val="accent1"/>
                </a:solidFill>
              </a:rPr>
              <a:t>One user can have many poems and many products.</a:t>
            </a:r>
            <a:br>
              <a:rPr lang="en-GB" sz="1800" dirty="0">
                <a:solidFill>
                  <a:schemeClr val="accent1"/>
                </a:solidFill>
              </a:rPr>
            </a:br>
            <a:br>
              <a:rPr lang="en-GB" sz="1800" dirty="0">
                <a:solidFill>
                  <a:schemeClr val="accent1"/>
                </a:solidFill>
              </a:rPr>
            </a:br>
            <a:r>
              <a:rPr lang="en-GB" sz="1800" dirty="0">
                <a:solidFill>
                  <a:schemeClr val="accent1"/>
                </a:solidFill>
              </a:rPr>
              <a:t>Many poems can be in a group but the group cannot have duplicate poems.</a:t>
            </a:r>
            <a:br>
              <a:rPr lang="en-GB" sz="1800" dirty="0">
                <a:solidFill>
                  <a:schemeClr val="accent1"/>
                </a:solidFill>
              </a:rPr>
            </a:br>
            <a:br>
              <a:rPr lang="en-GB" sz="1800" dirty="0">
                <a:solidFill>
                  <a:schemeClr val="accent1"/>
                </a:solidFill>
              </a:rPr>
            </a:br>
            <a:r>
              <a:rPr lang="en-GB" sz="1800" dirty="0">
                <a:solidFill>
                  <a:schemeClr val="accent1"/>
                </a:solidFill>
              </a:rPr>
              <a:t>A product can have many orders, however one user can have made that specific product.</a:t>
            </a:r>
            <a:br>
              <a:rPr lang="en-GB" sz="1800" dirty="0">
                <a:solidFill>
                  <a:schemeClr val="accent1"/>
                </a:solidFill>
              </a:rPr>
            </a:br>
            <a:br>
              <a:rPr lang="en-GB" sz="1800" dirty="0">
                <a:solidFill>
                  <a:schemeClr val="accent1"/>
                </a:solidFill>
              </a:rPr>
            </a:br>
            <a:endParaRPr lang="en-GB" sz="2800" dirty="0"/>
          </a:p>
        </p:txBody>
      </p:sp>
      <p:sp>
        <p:nvSpPr>
          <p:cNvPr id="6" name="Picture Placeholder 5">
            <a:extLst>
              <a:ext uri="{FF2B5EF4-FFF2-40B4-BE49-F238E27FC236}">
                <a16:creationId xmlns:a16="http://schemas.microsoft.com/office/drawing/2014/main" id="{859390C9-4471-CF6A-7325-53196AB77A30}"/>
              </a:ext>
            </a:extLst>
          </p:cNvPr>
          <p:cNvSpPr>
            <a:spLocks noGrp="1"/>
          </p:cNvSpPr>
          <p:nvPr>
            <p:ph type="pic" sz="quarter" idx="13"/>
          </p:nvPr>
        </p:nvSpPr>
        <p:spPr/>
        <p:txBody>
          <a:bodyPr/>
          <a:lstStyle/>
          <a:p>
            <a:endParaRPr lang="en-US"/>
          </a:p>
        </p:txBody>
      </p:sp>
      <p:pic>
        <p:nvPicPr>
          <p:cNvPr id="7" name="Picture 6">
            <a:extLst>
              <a:ext uri="{FF2B5EF4-FFF2-40B4-BE49-F238E27FC236}">
                <a16:creationId xmlns:a16="http://schemas.microsoft.com/office/drawing/2014/main" id="{93981514-5BAC-6082-D6D2-6DA5A98AEA2A}"/>
              </a:ext>
            </a:extLst>
          </p:cNvPr>
          <p:cNvPicPr>
            <a:picLocks noChangeAspect="1"/>
          </p:cNvPicPr>
          <p:nvPr/>
        </p:nvPicPr>
        <p:blipFill>
          <a:blip r:embed="rId3"/>
          <a:stretch>
            <a:fillRect/>
          </a:stretch>
        </p:blipFill>
        <p:spPr>
          <a:xfrm>
            <a:off x="4419600" y="0"/>
            <a:ext cx="7772400" cy="6858000"/>
          </a:xfrm>
          <a:prstGeom prst="rect">
            <a:avLst/>
          </a:prstGeom>
        </p:spPr>
      </p:pic>
    </p:spTree>
    <p:extLst>
      <p:ext uri="{BB962C8B-B14F-4D97-AF65-F5344CB8AC3E}">
        <p14:creationId xmlns:p14="http://schemas.microsoft.com/office/powerpoint/2010/main" val="140339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a:xfrm>
            <a:off x="932329" y="1804221"/>
            <a:ext cx="10452848" cy="3933150"/>
          </a:xfrm>
        </p:spPr>
        <p:txBody>
          <a:bodyPr rtlCol="0">
            <a:normAutofit/>
          </a:bodyPr>
          <a:lstStyle/>
          <a:p>
            <a:pPr marL="0" indent="0" rtl="0">
              <a:spcBef>
                <a:spcPts val="0"/>
              </a:spcBef>
              <a:buNone/>
            </a:pPr>
            <a:r>
              <a:rPr lang="en-GB" b="1" dirty="0">
                <a:solidFill>
                  <a:schemeClr val="bg2">
                    <a:lumMod val="10000"/>
                  </a:schemeClr>
                </a:solidFill>
                <a:latin typeface="Calibri" panose="020F0502020204030204" pitchFamily="34" charset="0"/>
                <a:cs typeface="Calibri" panose="020F0502020204030204" pitchFamily="34" charset="0"/>
              </a:rPr>
              <a:t>WHAT IS POETRY </a:t>
            </a:r>
          </a:p>
          <a:p>
            <a:pPr marL="0" indent="0">
              <a:spcBef>
                <a:spcPts val="0"/>
              </a:spcBef>
              <a:buNone/>
            </a:pPr>
            <a:r>
              <a:rPr lang="en-GB" sz="1800" dirty="0">
                <a:solidFill>
                  <a:schemeClr val="accent1"/>
                </a:solidFill>
                <a:latin typeface="Calibri" panose="020F0502020204030204" pitchFamily="34" charset="0"/>
                <a:cs typeface="Calibri" panose="020F0502020204030204" pitchFamily="34" charset="0"/>
              </a:rPr>
              <a:t>Piece of literature which draws out the creative/emotional response of the reader through an arrangement of words constituted of specific meanings, and rhythms  (Poetry, 2024).</a:t>
            </a:r>
          </a:p>
          <a:p>
            <a:pPr marL="0" indent="0">
              <a:spcBef>
                <a:spcPts val="0"/>
              </a:spcBef>
              <a:buNone/>
            </a:pPr>
            <a:endParaRPr lang="en-GB" sz="1800" dirty="0">
              <a:solidFill>
                <a:schemeClr val="accent1"/>
              </a:solidFill>
              <a:latin typeface="Calibri" panose="020F0502020204030204" pitchFamily="34" charset="0"/>
              <a:cs typeface="Calibri" panose="020F0502020204030204" pitchFamily="34" charset="0"/>
            </a:endParaRPr>
          </a:p>
          <a:p>
            <a:pPr marL="0" indent="0">
              <a:spcBef>
                <a:spcPts val="0"/>
              </a:spcBef>
              <a:buNone/>
            </a:pPr>
            <a:endParaRPr lang="en-GB" sz="1800" dirty="0">
              <a:solidFill>
                <a:schemeClr val="accent1"/>
              </a:solidFill>
              <a:latin typeface="Calibri" panose="020F0502020204030204" pitchFamily="34" charset="0"/>
              <a:cs typeface="Calibri" panose="020F0502020204030204" pitchFamily="34" charset="0"/>
            </a:endParaRPr>
          </a:p>
          <a:p>
            <a:pPr marL="0" indent="0">
              <a:spcBef>
                <a:spcPts val="0"/>
              </a:spcBef>
              <a:buNone/>
            </a:pPr>
            <a:r>
              <a:rPr lang="en-GB" b="1" dirty="0">
                <a:solidFill>
                  <a:schemeClr val="bg2">
                    <a:lumMod val="10000"/>
                  </a:schemeClr>
                </a:solidFill>
                <a:latin typeface="Calibri" panose="020F0502020204030204" pitchFamily="34" charset="0"/>
                <a:cs typeface="Calibri" panose="020F0502020204030204" pitchFamily="34" charset="0"/>
              </a:rPr>
              <a:t>THE ART OF POETRY </a:t>
            </a:r>
          </a:p>
          <a:p>
            <a:pPr marL="0" indent="0">
              <a:spcBef>
                <a:spcPts val="0"/>
              </a:spcBef>
              <a:buNone/>
            </a:pPr>
            <a:r>
              <a:rPr lang="en-GB" sz="1800" dirty="0">
                <a:solidFill>
                  <a:schemeClr val="accent1"/>
                </a:solidFill>
                <a:latin typeface="Calibri" panose="020F0502020204030204" pitchFamily="34" charset="0"/>
                <a:cs typeface="Calibri" panose="020F0502020204030204" pitchFamily="34" charset="0"/>
              </a:rPr>
              <a:t>Poetry is an art, therefore cannot be examined by the metrics of science, therefore scrutinising it can be meticulous work (Jung, C.G., 1966). Petry engages the creative part of the mind which allows illogical, unique responses to be considered for situation. As a thought-provoking exercise it is widely liked throughout the centuries and regions of the world.</a:t>
            </a:r>
            <a:endParaRPr lang="en-GB" dirty="0">
              <a:solidFill>
                <a:schemeClr val="accent1"/>
              </a:solidFill>
            </a:endParaRPr>
          </a:p>
          <a:p>
            <a:pPr marL="0" indent="0" rtl="0">
              <a:buNone/>
            </a:pPr>
            <a:endParaRPr lang="en-GB" dirty="0">
              <a:solidFill>
                <a:schemeClr val="accent1"/>
              </a:solidFill>
            </a:endParaRPr>
          </a:p>
        </p:txBody>
      </p:sp>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a:xfrm>
            <a:off x="806823" y="893729"/>
            <a:ext cx="10452849" cy="910492"/>
          </a:xfrm>
        </p:spPr>
        <p:txBody>
          <a:bodyPr rtlCol="0" anchor="t">
            <a:normAutofit/>
          </a:bodyPr>
          <a:lstStyle/>
          <a:p>
            <a:pPr rtl="0"/>
            <a:r>
              <a:rPr lang="en-GB" sz="4000" dirty="0">
                <a:latin typeface="Calibri" panose="020F0502020204030204" pitchFamily="34" charset="0"/>
                <a:cs typeface="Calibri" panose="020F0502020204030204" pitchFamily="34" charset="0"/>
              </a:rPr>
              <a:t>Background</a:t>
            </a:r>
          </a:p>
        </p:txBody>
      </p:sp>
    </p:spTree>
    <p:extLst>
      <p:ext uri="{BB962C8B-B14F-4D97-AF65-F5344CB8AC3E}">
        <p14:creationId xmlns:p14="http://schemas.microsoft.com/office/powerpoint/2010/main" val="30728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p:txBody>
          <a:bodyPr rtlCol="0"/>
          <a:lstStyle/>
          <a:p>
            <a:pPr rtl="0"/>
            <a:r>
              <a:rPr lang="en-GB" dirty="0"/>
              <a:t>Frameworks</a:t>
            </a:r>
          </a:p>
        </p:txBody>
      </p:sp>
      <p:graphicFrame>
        <p:nvGraphicFramePr>
          <p:cNvPr id="3" name="Table 2">
            <a:extLst>
              <a:ext uri="{FF2B5EF4-FFF2-40B4-BE49-F238E27FC236}">
                <a16:creationId xmlns:a16="http://schemas.microsoft.com/office/drawing/2014/main" id="{1BBB02EC-0769-DA45-D16C-3CF3BE5C5D40}"/>
              </a:ext>
            </a:extLst>
          </p:cNvPr>
          <p:cNvGraphicFramePr>
            <a:graphicFrameLocks noGrp="1"/>
          </p:cNvGraphicFramePr>
          <p:nvPr>
            <p:extLst>
              <p:ext uri="{D42A27DB-BD31-4B8C-83A1-F6EECF244321}">
                <p14:modId xmlns:p14="http://schemas.microsoft.com/office/powerpoint/2010/main" val="117728161"/>
              </p:ext>
            </p:extLst>
          </p:nvPr>
        </p:nvGraphicFramePr>
        <p:xfrm>
          <a:off x="932329" y="2103120"/>
          <a:ext cx="8133613" cy="2651760"/>
        </p:xfrm>
        <a:graphic>
          <a:graphicData uri="http://schemas.openxmlformats.org/drawingml/2006/table">
            <a:tbl>
              <a:tblPr firstRow="1" bandRow="1">
                <a:tableStyleId>{5C22544A-7EE6-4342-B048-85BDC9FD1C3A}</a:tableStyleId>
              </a:tblPr>
              <a:tblGrid>
                <a:gridCol w="2693676">
                  <a:extLst>
                    <a:ext uri="{9D8B030D-6E8A-4147-A177-3AD203B41FA5}">
                      <a16:colId xmlns:a16="http://schemas.microsoft.com/office/drawing/2014/main" val="630479225"/>
                    </a:ext>
                  </a:extLst>
                </a:gridCol>
                <a:gridCol w="5439937">
                  <a:extLst>
                    <a:ext uri="{9D8B030D-6E8A-4147-A177-3AD203B41FA5}">
                      <a16:colId xmlns:a16="http://schemas.microsoft.com/office/drawing/2014/main" val="2406681633"/>
                    </a:ext>
                  </a:extLst>
                </a:gridCol>
              </a:tblGrid>
              <a:tr h="237084">
                <a:tc>
                  <a:txBody>
                    <a:bodyPr/>
                    <a:lstStyle/>
                    <a:p>
                      <a:r>
                        <a:rPr lang="en-US" dirty="0"/>
                        <a:t>Description</a:t>
                      </a:r>
                    </a:p>
                  </a:txBody>
                  <a:tcPr/>
                </a:tc>
                <a:tc>
                  <a:txBody>
                    <a:bodyPr/>
                    <a:lstStyle/>
                    <a:p>
                      <a:r>
                        <a:rPr lang="en-US" dirty="0"/>
                        <a:t>hyperlink</a:t>
                      </a:r>
                    </a:p>
                  </a:txBody>
                  <a:tcPr/>
                </a:tc>
                <a:extLst>
                  <a:ext uri="{0D108BD9-81ED-4DB2-BD59-A6C34878D82A}">
                    <a16:rowId xmlns:a16="http://schemas.microsoft.com/office/drawing/2014/main" val="3623987549"/>
                  </a:ext>
                </a:extLst>
              </a:tr>
              <a:tr h="237084">
                <a:tc>
                  <a:txBody>
                    <a:bodyPr/>
                    <a:lstStyle/>
                    <a:p>
                      <a:r>
                        <a:rPr lang="en-US" dirty="0">
                          <a:solidFill>
                            <a:schemeClr val="accent1"/>
                          </a:solidFill>
                        </a:rPr>
                        <a:t>Shopify integration API documents</a:t>
                      </a:r>
                    </a:p>
                  </a:txBody>
                  <a:tcPr/>
                </a:tc>
                <a:tc>
                  <a:txBody>
                    <a:bodyPr/>
                    <a:lstStyle/>
                    <a:p>
                      <a:r>
                        <a:rPr lang="en-US" dirty="0">
                          <a:solidFill>
                            <a:schemeClr val="accent1"/>
                          </a:solidFill>
                          <a:hlinkClick r:id="rId3"/>
                        </a:rPr>
                        <a:t>https://shopify.dev/docs/api</a:t>
                      </a:r>
                      <a:r>
                        <a:rPr lang="en-US" dirty="0">
                          <a:solidFill>
                            <a:schemeClr val="accent1"/>
                          </a:solidFill>
                        </a:rPr>
                        <a:t> </a:t>
                      </a:r>
                    </a:p>
                  </a:txBody>
                  <a:tcPr/>
                </a:tc>
                <a:extLst>
                  <a:ext uri="{0D108BD9-81ED-4DB2-BD59-A6C34878D82A}">
                    <a16:rowId xmlns:a16="http://schemas.microsoft.com/office/drawing/2014/main" val="1967129302"/>
                  </a:ext>
                </a:extLst>
              </a:tr>
              <a:tr h="409213">
                <a:tc>
                  <a:txBody>
                    <a:bodyPr/>
                    <a:lstStyle/>
                    <a:p>
                      <a:r>
                        <a:rPr lang="en-US" dirty="0">
                          <a:solidFill>
                            <a:schemeClr val="accent1"/>
                          </a:solidFill>
                        </a:rPr>
                        <a:t>Wearable notification and alert API from android.</a:t>
                      </a:r>
                    </a:p>
                  </a:txBody>
                  <a:tcPr/>
                </a:tc>
                <a:tc>
                  <a:txBody>
                    <a:bodyPr/>
                    <a:lstStyle/>
                    <a:p>
                      <a:r>
                        <a:rPr lang="en-US" dirty="0">
                          <a:solidFill>
                            <a:schemeClr val="accent1"/>
                          </a:solidFill>
                          <a:hlinkClick r:id="rId4"/>
                        </a:rPr>
                        <a:t>https://developer.android.com/develop/ui/views/notifications/build-notification</a:t>
                      </a:r>
                      <a:r>
                        <a:rPr lang="en-US" dirty="0">
                          <a:solidFill>
                            <a:schemeClr val="accent1"/>
                          </a:solidFill>
                        </a:rPr>
                        <a:t> </a:t>
                      </a:r>
                    </a:p>
                  </a:txBody>
                  <a:tcPr/>
                </a:tc>
                <a:extLst>
                  <a:ext uri="{0D108BD9-81ED-4DB2-BD59-A6C34878D82A}">
                    <a16:rowId xmlns:a16="http://schemas.microsoft.com/office/drawing/2014/main" val="1637293011"/>
                  </a:ext>
                </a:extLst>
              </a:tr>
              <a:tr h="237084">
                <a:tc>
                  <a:txBody>
                    <a:bodyPr/>
                    <a:lstStyle/>
                    <a:p>
                      <a:r>
                        <a:rPr lang="en-US" dirty="0">
                          <a:solidFill>
                            <a:schemeClr val="accent1"/>
                          </a:solidFill>
                        </a:rPr>
                        <a:t>Poetry database(poetry </a:t>
                      </a:r>
                      <a:r>
                        <a:rPr lang="en-US" dirty="0" err="1">
                          <a:solidFill>
                            <a:schemeClr val="accent1"/>
                          </a:solidFill>
                        </a:rPr>
                        <a:t>db</a:t>
                      </a:r>
                      <a:r>
                        <a:rPr lang="en-US" dirty="0">
                          <a:solidFill>
                            <a:schemeClr val="accent1"/>
                          </a:solidFill>
                        </a:rPr>
                        <a:t>)</a:t>
                      </a:r>
                    </a:p>
                  </a:txBody>
                  <a:tcPr/>
                </a:tc>
                <a:tc>
                  <a:txBody>
                    <a:bodyPr/>
                    <a:lstStyle/>
                    <a:p>
                      <a:r>
                        <a:rPr lang="en-US" dirty="0">
                          <a:solidFill>
                            <a:schemeClr val="accent1"/>
                          </a:solidFill>
                          <a:hlinkClick r:id="rId5"/>
                        </a:rPr>
                        <a:t>https://rapidapi.com/thundercomb/api/poetry-db/</a:t>
                      </a:r>
                      <a:r>
                        <a:rPr lang="en-US" dirty="0">
                          <a:solidFill>
                            <a:schemeClr val="accent1"/>
                          </a:solidFill>
                        </a:rPr>
                        <a:t> </a:t>
                      </a:r>
                    </a:p>
                  </a:txBody>
                  <a:tcPr/>
                </a:tc>
                <a:extLst>
                  <a:ext uri="{0D108BD9-81ED-4DB2-BD59-A6C34878D82A}">
                    <a16:rowId xmlns:a16="http://schemas.microsoft.com/office/drawing/2014/main" val="865916452"/>
                  </a:ext>
                </a:extLst>
              </a:tr>
              <a:tr h="237084">
                <a:tc>
                  <a:txBody>
                    <a:bodyPr/>
                    <a:lstStyle/>
                    <a:p>
                      <a:r>
                        <a:rPr lang="en-US" dirty="0">
                          <a:solidFill>
                            <a:schemeClr val="accent1"/>
                          </a:solidFill>
                        </a:rPr>
                        <a:t>Poetry database(</a:t>
                      </a:r>
                      <a:r>
                        <a:rPr lang="en-US" dirty="0" err="1">
                          <a:solidFill>
                            <a:schemeClr val="accent1"/>
                          </a:solidFill>
                        </a:rPr>
                        <a:t>EmotionalPoem</a:t>
                      </a:r>
                      <a:r>
                        <a:rPr lang="en-US" dirty="0">
                          <a:solidFill>
                            <a:schemeClr val="accent1"/>
                          </a:solidFill>
                        </a:rPr>
                        <a:t>)</a:t>
                      </a:r>
                    </a:p>
                  </a:txBody>
                  <a:tcPr/>
                </a:tc>
                <a:tc>
                  <a:txBody>
                    <a:bodyPr/>
                    <a:lstStyle/>
                    <a:p>
                      <a:r>
                        <a:rPr lang="en-US" dirty="0">
                          <a:solidFill>
                            <a:schemeClr val="accent1"/>
                          </a:solidFill>
                          <a:hlinkClick r:id="rId6"/>
                        </a:rPr>
                        <a:t>https://rapidapi.com/keydepth/api/emotional-poem</a:t>
                      </a:r>
                      <a:r>
                        <a:rPr lang="en-US" dirty="0">
                          <a:solidFill>
                            <a:schemeClr val="accent1"/>
                          </a:solidFill>
                        </a:rPr>
                        <a:t> </a:t>
                      </a:r>
                    </a:p>
                  </a:txBody>
                  <a:tcPr/>
                </a:tc>
                <a:extLst>
                  <a:ext uri="{0D108BD9-81ED-4DB2-BD59-A6C34878D82A}">
                    <a16:rowId xmlns:a16="http://schemas.microsoft.com/office/drawing/2014/main" val="3114598068"/>
                  </a:ext>
                </a:extLst>
              </a:tr>
            </a:tbl>
          </a:graphicData>
        </a:graphic>
      </p:graphicFrame>
    </p:spTree>
    <p:extLst>
      <p:ext uri="{BB962C8B-B14F-4D97-AF65-F5344CB8AC3E}">
        <p14:creationId xmlns:p14="http://schemas.microsoft.com/office/powerpoint/2010/main" val="4344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B98D-A943-4557-A450-06FD1E297F9C}"/>
              </a:ext>
            </a:extLst>
          </p:cNvPr>
          <p:cNvSpPr>
            <a:spLocks noGrp="1"/>
          </p:cNvSpPr>
          <p:nvPr>
            <p:ph type="title"/>
          </p:nvPr>
        </p:nvSpPr>
        <p:spPr/>
        <p:txBody>
          <a:bodyPr rtlCol="0"/>
          <a:lstStyle/>
          <a:p>
            <a:pPr rtl="0"/>
            <a:r>
              <a:rPr lang="en-GB" dirty="0"/>
              <a:t>Frameworks (AI documentation)</a:t>
            </a:r>
          </a:p>
        </p:txBody>
      </p:sp>
      <p:graphicFrame>
        <p:nvGraphicFramePr>
          <p:cNvPr id="3" name="Table 2">
            <a:extLst>
              <a:ext uri="{FF2B5EF4-FFF2-40B4-BE49-F238E27FC236}">
                <a16:creationId xmlns:a16="http://schemas.microsoft.com/office/drawing/2014/main" id="{1BBB02EC-0769-DA45-D16C-3CF3BE5C5D40}"/>
              </a:ext>
            </a:extLst>
          </p:cNvPr>
          <p:cNvGraphicFramePr>
            <a:graphicFrameLocks noGrp="1"/>
          </p:cNvGraphicFramePr>
          <p:nvPr>
            <p:extLst>
              <p:ext uri="{D42A27DB-BD31-4B8C-83A1-F6EECF244321}">
                <p14:modId xmlns:p14="http://schemas.microsoft.com/office/powerpoint/2010/main" val="969189426"/>
              </p:ext>
            </p:extLst>
          </p:nvPr>
        </p:nvGraphicFramePr>
        <p:xfrm>
          <a:off x="1077295" y="2218553"/>
          <a:ext cx="8300882" cy="2420893"/>
        </p:xfrm>
        <a:graphic>
          <a:graphicData uri="http://schemas.openxmlformats.org/drawingml/2006/table">
            <a:tbl>
              <a:tblPr firstRow="1" bandRow="1">
                <a:tableStyleId>{5C22544A-7EE6-4342-B048-85BDC9FD1C3A}</a:tableStyleId>
              </a:tblPr>
              <a:tblGrid>
                <a:gridCol w="2749072">
                  <a:extLst>
                    <a:ext uri="{9D8B030D-6E8A-4147-A177-3AD203B41FA5}">
                      <a16:colId xmlns:a16="http://schemas.microsoft.com/office/drawing/2014/main" val="630479225"/>
                    </a:ext>
                  </a:extLst>
                </a:gridCol>
                <a:gridCol w="5551810">
                  <a:extLst>
                    <a:ext uri="{9D8B030D-6E8A-4147-A177-3AD203B41FA5}">
                      <a16:colId xmlns:a16="http://schemas.microsoft.com/office/drawing/2014/main" val="2406681633"/>
                    </a:ext>
                  </a:extLst>
                </a:gridCol>
              </a:tblGrid>
              <a:tr h="237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Name</a:t>
                      </a:r>
                    </a:p>
                  </a:txBody>
                  <a:tcPr/>
                </a:tc>
                <a:tc>
                  <a:txBody>
                    <a:bodyPr/>
                    <a:lstStyle/>
                    <a:p>
                      <a:r>
                        <a:rPr lang="en-US"/>
                        <a:t>hyperlink</a:t>
                      </a:r>
                      <a:endParaRPr lang="en-US" dirty="0"/>
                    </a:p>
                  </a:txBody>
                  <a:tcPr/>
                </a:tc>
                <a:extLst>
                  <a:ext uri="{0D108BD9-81ED-4DB2-BD59-A6C34878D82A}">
                    <a16:rowId xmlns:a16="http://schemas.microsoft.com/office/drawing/2014/main" val="3623987549"/>
                  </a:ext>
                </a:extLst>
              </a:tr>
              <a:tr h="237084">
                <a:tc>
                  <a:txBody>
                    <a:bodyPr/>
                    <a:lstStyle/>
                    <a:p>
                      <a:r>
                        <a:rPr lang="en-US">
                          <a:solidFill>
                            <a:schemeClr val="accent1"/>
                          </a:solidFill>
                        </a:rPr>
                        <a:t>ChatGPT chatbot documentation</a:t>
                      </a:r>
                      <a:endParaRPr lang="en-US" dirty="0">
                        <a:solidFill>
                          <a:schemeClr val="accent1"/>
                        </a:solidFill>
                      </a:endParaRPr>
                    </a:p>
                  </a:txBody>
                  <a:tcPr/>
                </a:tc>
                <a:tc>
                  <a:txBody>
                    <a:bodyPr/>
                    <a:lstStyle/>
                    <a:p>
                      <a:r>
                        <a:rPr lang="en-US">
                          <a:solidFill>
                            <a:schemeClr val="accent1"/>
                          </a:solidFill>
                          <a:hlinkClick r:id="rId3"/>
                        </a:rPr>
                        <a:t>https://rapidapi.com/nextbaseapp/api/chatgpt-gpt4-ai-chatbot/</a:t>
                      </a:r>
                      <a:r>
                        <a:rPr lang="en-US">
                          <a:solidFill>
                            <a:schemeClr val="accent1"/>
                          </a:solidFill>
                        </a:rPr>
                        <a:t> </a:t>
                      </a:r>
                      <a:endParaRPr lang="en-US" dirty="0">
                        <a:solidFill>
                          <a:schemeClr val="accent1"/>
                        </a:solidFill>
                      </a:endParaRPr>
                    </a:p>
                  </a:txBody>
                  <a:tcPr/>
                </a:tc>
                <a:extLst>
                  <a:ext uri="{0D108BD9-81ED-4DB2-BD59-A6C34878D82A}">
                    <a16:rowId xmlns:a16="http://schemas.microsoft.com/office/drawing/2014/main" val="1967129302"/>
                  </a:ext>
                </a:extLst>
              </a:tr>
              <a:tr h="409213">
                <a:tc>
                  <a:txBody>
                    <a:bodyPr/>
                    <a:lstStyle/>
                    <a:p>
                      <a:r>
                        <a:rPr lang="en-US">
                          <a:solidFill>
                            <a:schemeClr val="accent1"/>
                          </a:solidFill>
                        </a:rPr>
                        <a:t>OpenAI</a:t>
                      </a:r>
                      <a:endParaRPr lang="en-US" dirty="0">
                        <a:solidFill>
                          <a:schemeClr val="accent1"/>
                        </a:solidFill>
                      </a:endParaRPr>
                    </a:p>
                  </a:txBody>
                  <a:tcPr/>
                </a:tc>
                <a:tc>
                  <a:txBody>
                    <a:bodyPr/>
                    <a:lstStyle/>
                    <a:p>
                      <a:r>
                        <a:rPr lang="en-US">
                          <a:solidFill>
                            <a:schemeClr val="accent1"/>
                          </a:solidFill>
                          <a:hlinkClick r:id="rId4"/>
                        </a:rPr>
                        <a:t>https://rapidapi.com/rphrp1985/api/open-ai21</a:t>
                      </a:r>
                      <a:r>
                        <a:rPr lang="en-US">
                          <a:solidFill>
                            <a:schemeClr val="accent1"/>
                          </a:solidFill>
                        </a:rPr>
                        <a:t> </a:t>
                      </a:r>
                      <a:endParaRPr lang="en-US" dirty="0">
                        <a:solidFill>
                          <a:schemeClr val="accent1"/>
                        </a:solidFill>
                      </a:endParaRPr>
                    </a:p>
                  </a:txBody>
                  <a:tcPr/>
                </a:tc>
                <a:extLst>
                  <a:ext uri="{0D108BD9-81ED-4DB2-BD59-A6C34878D82A}">
                    <a16:rowId xmlns:a16="http://schemas.microsoft.com/office/drawing/2014/main" val="1637293011"/>
                  </a:ext>
                </a:extLst>
              </a:tr>
              <a:tr h="0">
                <a:tc>
                  <a:txBody>
                    <a:bodyPr/>
                    <a:lstStyle/>
                    <a:p>
                      <a:r>
                        <a:rPr lang="en-US">
                          <a:solidFill>
                            <a:schemeClr val="accent1"/>
                          </a:solidFill>
                        </a:rPr>
                        <a:t>Copilot</a:t>
                      </a:r>
                      <a:endParaRPr lang="en-US" dirty="0">
                        <a:solidFill>
                          <a:schemeClr val="accent1"/>
                        </a:solidFill>
                      </a:endParaRPr>
                    </a:p>
                  </a:txBody>
                  <a:tcPr/>
                </a:tc>
                <a:tc>
                  <a:txBody>
                    <a:bodyPr/>
                    <a:lstStyle/>
                    <a:p>
                      <a:r>
                        <a:rPr lang="en-US">
                          <a:solidFill>
                            <a:schemeClr val="accent1"/>
                          </a:solidFill>
                          <a:hlinkClick r:id="rId5"/>
                        </a:rPr>
                        <a:t>https://rapidapi.com/letscrape-6bRBa3QguO5/api/copilot5/</a:t>
                      </a:r>
                      <a:r>
                        <a:rPr lang="en-US">
                          <a:solidFill>
                            <a:schemeClr val="accent1"/>
                          </a:solidFill>
                        </a:rPr>
                        <a:t> </a:t>
                      </a:r>
                      <a:endParaRPr lang="en-US" dirty="0">
                        <a:solidFill>
                          <a:schemeClr val="accent1"/>
                        </a:solidFill>
                      </a:endParaRPr>
                    </a:p>
                  </a:txBody>
                  <a:tcPr/>
                </a:tc>
                <a:extLst>
                  <a:ext uri="{0D108BD9-81ED-4DB2-BD59-A6C34878D82A}">
                    <a16:rowId xmlns:a16="http://schemas.microsoft.com/office/drawing/2014/main" val="865916452"/>
                  </a:ext>
                </a:extLst>
              </a:tr>
              <a:tr h="237084">
                <a:tc>
                  <a:txBody>
                    <a:bodyPr/>
                    <a:lstStyle/>
                    <a:p>
                      <a:endParaRPr lang="en-US" dirty="0">
                        <a:solidFill>
                          <a:schemeClr val="accent1"/>
                        </a:solidFill>
                      </a:endParaRPr>
                    </a:p>
                  </a:txBody>
                  <a:tcPr/>
                </a:tc>
                <a:tc>
                  <a:txBody>
                    <a:bodyPr/>
                    <a:lstStyle/>
                    <a:p>
                      <a:endParaRPr lang="en-US" dirty="0">
                        <a:solidFill>
                          <a:schemeClr val="accent1"/>
                        </a:solidFill>
                      </a:endParaRPr>
                    </a:p>
                  </a:txBody>
                  <a:tcPr/>
                </a:tc>
                <a:extLst>
                  <a:ext uri="{0D108BD9-81ED-4DB2-BD59-A6C34878D82A}">
                    <a16:rowId xmlns:a16="http://schemas.microsoft.com/office/drawing/2014/main" val="3114598068"/>
                  </a:ext>
                </a:extLst>
              </a:tr>
            </a:tbl>
          </a:graphicData>
        </a:graphic>
      </p:graphicFrame>
    </p:spTree>
    <p:extLst>
      <p:ext uri="{BB962C8B-B14F-4D97-AF65-F5344CB8AC3E}">
        <p14:creationId xmlns:p14="http://schemas.microsoft.com/office/powerpoint/2010/main" val="351247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CA85C2CE-9925-1984-0321-D489381C0FA4}"/>
              </a:ext>
            </a:extLst>
          </p:cNvPr>
          <p:cNvSpPr>
            <a:spLocks noGrp="1"/>
          </p:cNvSpPr>
          <p:nvPr>
            <p:ph idx="1"/>
          </p:nvPr>
        </p:nvSpPr>
        <p:spPr>
          <a:xfrm>
            <a:off x="617652" y="1741189"/>
            <a:ext cx="10452848" cy="3933150"/>
          </a:xfrm>
        </p:spPr>
        <p:txBody>
          <a:bodyPr/>
          <a:lstStyle/>
          <a:p>
            <a:pPr marL="0" indent="0">
              <a:spcBef>
                <a:spcPts val="0"/>
              </a:spcBef>
              <a:spcAft>
                <a:spcPts val="600"/>
              </a:spcAft>
              <a:buNone/>
            </a:pPr>
            <a:r>
              <a:rPr lang="en-US" sz="1600" dirty="0">
                <a:solidFill>
                  <a:schemeClr val="accent1"/>
                </a:solidFill>
                <a:latin typeface="Calibri" panose="020F0502020204030204" pitchFamily="34" charset="0"/>
                <a:cs typeface="Calibri" panose="020F0502020204030204" pitchFamily="34" charset="0"/>
              </a:rPr>
              <a:t>Poetry (2024) </a:t>
            </a:r>
            <a:r>
              <a:rPr lang="en-US" sz="1600" dirty="0" err="1">
                <a:solidFill>
                  <a:schemeClr val="accent1"/>
                </a:solidFill>
                <a:latin typeface="Calibri" panose="020F0502020204030204" pitchFamily="34" charset="0"/>
                <a:cs typeface="Calibri" panose="020F0502020204030204" pitchFamily="34" charset="0"/>
              </a:rPr>
              <a:t>Encyclopædia</a:t>
            </a:r>
            <a:r>
              <a:rPr lang="en-US" sz="1600" dirty="0">
                <a:solidFill>
                  <a:schemeClr val="accent1"/>
                </a:solidFill>
                <a:latin typeface="Calibri" panose="020F0502020204030204" pitchFamily="34" charset="0"/>
                <a:cs typeface="Calibri" panose="020F0502020204030204" pitchFamily="34" charset="0"/>
              </a:rPr>
              <a:t> Britannica. Available at: https://</a:t>
            </a:r>
            <a:r>
              <a:rPr lang="en-US" sz="1600" dirty="0" err="1">
                <a:solidFill>
                  <a:schemeClr val="accent1"/>
                </a:solidFill>
                <a:latin typeface="Calibri" panose="020F0502020204030204" pitchFamily="34" charset="0"/>
                <a:cs typeface="Calibri" panose="020F0502020204030204" pitchFamily="34" charset="0"/>
              </a:rPr>
              <a:t>www.britannica.com</a:t>
            </a:r>
            <a:r>
              <a:rPr lang="en-US" sz="1600" dirty="0">
                <a:solidFill>
                  <a:schemeClr val="accent1"/>
                </a:solidFill>
                <a:latin typeface="Calibri" panose="020F0502020204030204" pitchFamily="34" charset="0"/>
                <a:cs typeface="Calibri" panose="020F0502020204030204" pitchFamily="34" charset="0"/>
              </a:rPr>
              <a:t>/art/poetry (Accessed: 14 March 2024). </a:t>
            </a:r>
          </a:p>
          <a:p>
            <a:pPr marL="0" indent="0">
              <a:spcBef>
                <a:spcPts val="0"/>
              </a:spcBef>
              <a:spcAft>
                <a:spcPts val="600"/>
              </a:spcAft>
              <a:buNone/>
            </a:pPr>
            <a:r>
              <a:rPr lang="en-US" sz="1600" dirty="0">
                <a:solidFill>
                  <a:schemeClr val="accent1"/>
                </a:solidFill>
                <a:latin typeface="Calibri" panose="020F0502020204030204" pitchFamily="34" charset="0"/>
                <a:cs typeface="Calibri" panose="020F0502020204030204" pitchFamily="34" charset="0"/>
              </a:rPr>
              <a:t>Jung, C.G., 1966. On the relation of analytical psychology to poetry. The Critical Tradition: Classic Texts and Contemporary Trends, pp.544-53.</a:t>
            </a:r>
          </a:p>
          <a:p>
            <a:pPr marL="0" indent="0">
              <a:spcBef>
                <a:spcPts val="0"/>
              </a:spcBef>
              <a:spcAft>
                <a:spcPts val="600"/>
              </a:spcAft>
              <a:buNone/>
            </a:pPr>
            <a:r>
              <a:rPr lang="en-GB" sz="1600" b="0" i="0" u="none" strike="noStrike" dirty="0">
                <a:solidFill>
                  <a:schemeClr val="accent1"/>
                </a:solidFill>
                <a:effectLst/>
                <a:latin typeface="Calibri" panose="020F0502020204030204" pitchFamily="34" charset="0"/>
                <a:cs typeface="Calibri" panose="020F0502020204030204" pitchFamily="34" charset="0"/>
              </a:rPr>
              <a:t>Iyengar, S. (2023) </a:t>
            </a:r>
            <a:r>
              <a:rPr lang="en-GB" sz="1600" b="0" i="1" u="none" strike="noStrike" dirty="0">
                <a:solidFill>
                  <a:schemeClr val="accent1"/>
                </a:solidFill>
                <a:effectLst/>
                <a:latin typeface="Calibri" panose="020F0502020204030204" pitchFamily="34" charset="0"/>
                <a:cs typeface="Calibri" panose="020F0502020204030204" pitchFamily="34" charset="0"/>
              </a:rPr>
              <a:t>New survey reports size of poetry’s audience – streaming included</a:t>
            </a:r>
            <a:r>
              <a:rPr lang="en-GB" sz="1600" b="0" i="0" u="none" strike="noStrike" dirty="0">
                <a:solidFill>
                  <a:schemeClr val="accent1"/>
                </a:solidFill>
                <a:effectLst/>
                <a:latin typeface="Calibri" panose="020F0502020204030204" pitchFamily="34" charset="0"/>
                <a:cs typeface="Calibri" panose="020F0502020204030204" pitchFamily="34" charset="0"/>
              </a:rPr>
              <a:t>, </a:t>
            </a:r>
            <a:r>
              <a:rPr lang="en-GB" sz="1600" b="0" i="1" u="none" strike="noStrike" dirty="0">
                <a:solidFill>
                  <a:schemeClr val="accent1"/>
                </a:solidFill>
                <a:effectLst/>
                <a:latin typeface="Calibri" panose="020F0502020204030204" pitchFamily="34" charset="0"/>
                <a:cs typeface="Calibri" panose="020F0502020204030204" pitchFamily="34" charset="0"/>
              </a:rPr>
              <a:t>National Endowment for the Arts</a:t>
            </a:r>
            <a:r>
              <a:rPr lang="en-GB" sz="1600" b="0" i="0" u="none" strike="noStrike" dirty="0">
                <a:solidFill>
                  <a:schemeClr val="accent1"/>
                </a:solidFill>
                <a:effectLst/>
                <a:latin typeface="Calibri" panose="020F0502020204030204" pitchFamily="34" charset="0"/>
                <a:cs typeface="Calibri" panose="020F0502020204030204" pitchFamily="34" charset="0"/>
              </a:rPr>
              <a:t>. Available at: https://</a:t>
            </a:r>
            <a:r>
              <a:rPr lang="en-GB" sz="1600" b="0" i="0" u="none" strike="noStrike" dirty="0" err="1">
                <a:solidFill>
                  <a:schemeClr val="accent1"/>
                </a:solidFill>
                <a:effectLst/>
                <a:latin typeface="Calibri" panose="020F0502020204030204" pitchFamily="34" charset="0"/>
                <a:cs typeface="Calibri" panose="020F0502020204030204" pitchFamily="34" charset="0"/>
              </a:rPr>
              <a:t>www.arts.gov</a:t>
            </a:r>
            <a:r>
              <a:rPr lang="en-GB" sz="1600" b="0" i="0" u="none" strike="noStrike" dirty="0">
                <a:solidFill>
                  <a:schemeClr val="accent1"/>
                </a:solidFill>
                <a:effectLst/>
                <a:latin typeface="Calibri" panose="020F0502020204030204" pitchFamily="34" charset="0"/>
                <a:cs typeface="Calibri" panose="020F0502020204030204" pitchFamily="34" charset="0"/>
              </a:rPr>
              <a:t>/stories/blog/2023/new-survey-reports-size-</a:t>
            </a:r>
            <a:r>
              <a:rPr lang="en-GB" sz="1600" b="0" i="0" u="none" strike="noStrike" dirty="0" err="1">
                <a:solidFill>
                  <a:schemeClr val="accent1"/>
                </a:solidFill>
                <a:effectLst/>
                <a:latin typeface="Calibri" panose="020F0502020204030204" pitchFamily="34" charset="0"/>
                <a:cs typeface="Calibri" panose="020F0502020204030204" pitchFamily="34" charset="0"/>
              </a:rPr>
              <a:t>poetrys</a:t>
            </a:r>
            <a:r>
              <a:rPr lang="en-GB" sz="1600" b="0" i="0" u="none" strike="noStrike" dirty="0">
                <a:solidFill>
                  <a:schemeClr val="accent1"/>
                </a:solidFill>
                <a:effectLst/>
                <a:latin typeface="Calibri" panose="020F0502020204030204" pitchFamily="34" charset="0"/>
                <a:cs typeface="Calibri" panose="020F0502020204030204" pitchFamily="34" charset="0"/>
              </a:rPr>
              <a:t>-audience-streaming-included#:~:text=According%20to%20the%202022%20survey,the%202012%20and%202008%20levels. (Accessed: 14 March 2024). </a:t>
            </a:r>
          </a:p>
          <a:p>
            <a:pPr marL="0" indent="0">
              <a:spcBef>
                <a:spcPts val="0"/>
              </a:spcBef>
              <a:spcAft>
                <a:spcPts val="600"/>
              </a:spcAft>
              <a:buNone/>
            </a:pPr>
            <a:r>
              <a:rPr lang="en-GB" sz="1600" b="0" i="0" u="none" strike="noStrike" dirty="0">
                <a:solidFill>
                  <a:schemeClr val="accent1"/>
                </a:solidFill>
                <a:effectLst/>
                <a:latin typeface="Calibri" panose="020F0502020204030204" pitchFamily="34" charset="0"/>
                <a:cs typeface="Calibri" panose="020F0502020204030204" pitchFamily="34" charset="0"/>
              </a:rPr>
              <a:t>Curcic, D. (2023) Poetry Sales Statistics, </a:t>
            </a:r>
            <a:r>
              <a:rPr lang="en-GB" sz="1600" b="0" i="0" u="none" strike="noStrike" dirty="0" err="1">
                <a:solidFill>
                  <a:schemeClr val="accent1"/>
                </a:solidFill>
                <a:effectLst/>
                <a:latin typeface="Calibri" panose="020F0502020204030204" pitchFamily="34" charset="0"/>
                <a:cs typeface="Calibri" panose="020F0502020204030204" pitchFamily="34" charset="0"/>
              </a:rPr>
              <a:t>WordsRated</a:t>
            </a:r>
            <a:r>
              <a:rPr lang="en-GB" sz="1600" b="0" i="0" u="none" strike="noStrike" dirty="0">
                <a:solidFill>
                  <a:schemeClr val="accent1"/>
                </a:solidFill>
                <a:effectLst/>
                <a:latin typeface="Calibri" panose="020F0502020204030204" pitchFamily="34" charset="0"/>
                <a:cs typeface="Calibri" panose="020F0502020204030204" pitchFamily="34" charset="0"/>
              </a:rPr>
              <a:t>. Available at: https://</a:t>
            </a:r>
            <a:r>
              <a:rPr lang="en-GB" sz="1600" b="0" i="0" u="none" strike="noStrike" dirty="0" err="1">
                <a:solidFill>
                  <a:schemeClr val="accent1"/>
                </a:solidFill>
                <a:effectLst/>
                <a:latin typeface="Calibri" panose="020F0502020204030204" pitchFamily="34" charset="0"/>
                <a:cs typeface="Calibri" panose="020F0502020204030204" pitchFamily="34" charset="0"/>
              </a:rPr>
              <a:t>wordsrated.com</a:t>
            </a:r>
            <a:r>
              <a:rPr lang="en-GB" sz="1600" b="0" i="0" u="none" strike="noStrike" dirty="0">
                <a:solidFill>
                  <a:schemeClr val="accent1"/>
                </a:solidFill>
                <a:effectLst/>
                <a:latin typeface="Calibri" panose="020F0502020204030204" pitchFamily="34" charset="0"/>
                <a:cs typeface="Calibri" panose="020F0502020204030204" pitchFamily="34" charset="0"/>
              </a:rPr>
              <a:t>/poetry-book-sales-statistics/#:~:text=14.5%25%20of%20women%20stated%20that,to%20read%20poetry%20than%20men. (Accessed: 14 March 2024).</a:t>
            </a:r>
          </a:p>
          <a:p>
            <a:pPr marL="0" indent="0">
              <a:spcBef>
                <a:spcPts val="0"/>
              </a:spcBef>
              <a:spcAft>
                <a:spcPts val="600"/>
              </a:spcAft>
              <a:buNone/>
            </a:pPr>
            <a:r>
              <a:rPr lang="en-GB" sz="1600" b="0" i="0" u="none" strike="noStrike" dirty="0">
                <a:solidFill>
                  <a:schemeClr val="accent1"/>
                </a:solidFill>
                <a:effectLst/>
                <a:latin typeface="Calibri" panose="020F0502020204030204" pitchFamily="34" charset="0"/>
                <a:cs typeface="Calibri" panose="020F0502020204030204" pitchFamily="34" charset="0"/>
              </a:rPr>
              <a:t>Firebase Products (no date) Google. Available at: https://</a:t>
            </a:r>
            <a:r>
              <a:rPr lang="en-GB" sz="1600" b="0" i="0" u="none" strike="noStrike" dirty="0" err="1">
                <a:solidFill>
                  <a:schemeClr val="accent1"/>
                </a:solidFill>
                <a:effectLst/>
                <a:latin typeface="Calibri" panose="020F0502020204030204" pitchFamily="34" charset="0"/>
                <a:cs typeface="Calibri" panose="020F0502020204030204" pitchFamily="34" charset="0"/>
              </a:rPr>
              <a:t>firebase.google.com</a:t>
            </a:r>
            <a:r>
              <a:rPr lang="en-GB" sz="1600" b="0" i="0" u="none" strike="noStrike" dirty="0">
                <a:solidFill>
                  <a:schemeClr val="accent1"/>
                </a:solidFill>
                <a:effectLst/>
                <a:latin typeface="Calibri" panose="020F0502020204030204" pitchFamily="34" charset="0"/>
                <a:cs typeface="Calibri" panose="020F0502020204030204" pitchFamily="34" charset="0"/>
              </a:rPr>
              <a:t>/products-build (Accessed: 14 March 2024). </a:t>
            </a:r>
          </a:p>
          <a:p>
            <a:pPr marL="0" indent="0">
              <a:spcBef>
                <a:spcPts val="0"/>
              </a:spcBef>
              <a:spcAft>
                <a:spcPts val="600"/>
              </a:spcAft>
              <a:buNone/>
            </a:pPr>
            <a:r>
              <a:rPr lang="en-GB" sz="1600" b="0" i="0" u="none" strike="noStrike" dirty="0">
                <a:solidFill>
                  <a:schemeClr val="accent1"/>
                </a:solidFill>
                <a:effectLst/>
                <a:latin typeface="Calibri" panose="020F0502020204030204" pitchFamily="34" charset="0"/>
                <a:cs typeface="Calibri" panose="020F0502020204030204" pitchFamily="34" charset="0"/>
              </a:rPr>
              <a:t> </a:t>
            </a:r>
          </a:p>
          <a:p>
            <a:pPr marL="0" indent="0">
              <a:spcBef>
                <a:spcPts val="0"/>
              </a:spcBef>
              <a:spcAft>
                <a:spcPts val="600"/>
              </a:spcAft>
              <a:buNone/>
            </a:pPr>
            <a:endParaRPr lang="en-GB" sz="1600" b="0" i="0" u="none" strike="noStrike" dirty="0">
              <a:solidFill>
                <a:schemeClr val="accent1"/>
              </a:solidFill>
              <a:effectLst/>
              <a:latin typeface="Calibri" panose="020F0502020204030204" pitchFamily="34" charset="0"/>
              <a:cs typeface="Calibri" panose="020F0502020204030204" pitchFamily="34" charset="0"/>
            </a:endParaRPr>
          </a:p>
          <a:p>
            <a:pPr marL="0" indent="0">
              <a:spcBef>
                <a:spcPts val="0"/>
              </a:spcBef>
              <a:spcAft>
                <a:spcPts val="600"/>
              </a:spcAft>
              <a:buNone/>
            </a:pPr>
            <a:endParaRPr lang="en-GB" sz="1600" b="0" i="0" u="none" strike="noStrike" dirty="0">
              <a:solidFill>
                <a:schemeClr val="accent1"/>
              </a:solidFill>
              <a:effectLst/>
              <a:latin typeface="Calibri" panose="020F0502020204030204" pitchFamily="34" charset="0"/>
              <a:cs typeface="Calibri" panose="020F0502020204030204" pitchFamily="34" charset="0"/>
            </a:endParaRPr>
          </a:p>
          <a:p>
            <a:pPr marL="0" indent="0">
              <a:spcBef>
                <a:spcPts val="0"/>
              </a:spcBef>
              <a:buNone/>
            </a:pPr>
            <a:endParaRPr lang="en-US" sz="1800" dirty="0">
              <a:solidFill>
                <a:schemeClr val="accent1"/>
              </a:solidFill>
              <a:latin typeface="Calibri" panose="020F0502020204030204" pitchFamily="34" charset="0"/>
              <a:cs typeface="Calibri" panose="020F0502020204030204" pitchFamily="34" charset="0"/>
            </a:endParaRPr>
          </a:p>
          <a:p>
            <a:pPr marL="0" indent="0">
              <a:buNone/>
            </a:pPr>
            <a:endParaRPr lang="en-US" dirty="0"/>
          </a:p>
        </p:txBody>
      </p:sp>
      <p:sp>
        <p:nvSpPr>
          <p:cNvPr id="6" name="Title 5">
            <a:extLst>
              <a:ext uri="{FF2B5EF4-FFF2-40B4-BE49-F238E27FC236}">
                <a16:creationId xmlns:a16="http://schemas.microsoft.com/office/drawing/2014/main" id="{452B1BDB-454C-7239-E0B6-C936C34A4339}"/>
              </a:ext>
            </a:extLst>
          </p:cNvPr>
          <p:cNvSpPr>
            <a:spLocks noGrp="1"/>
          </p:cNvSpPr>
          <p:nvPr>
            <p:ph type="title"/>
          </p:nvPr>
        </p:nvSpPr>
        <p:spPr>
          <a:xfrm>
            <a:off x="932329" y="893729"/>
            <a:ext cx="9823495" cy="702596"/>
          </a:xfrm>
        </p:spPr>
        <p:txBody>
          <a:bodyPr anchor="ctr">
            <a:normAutofit fontScale="90000"/>
          </a:bodyPr>
          <a:lstStyle/>
          <a:p>
            <a:r>
              <a:rPr lang="en-US" dirty="0"/>
              <a:t>REFERENCES</a:t>
            </a:r>
          </a:p>
        </p:txBody>
      </p:sp>
    </p:spTree>
    <p:extLst>
      <p:ext uri="{BB962C8B-B14F-4D97-AF65-F5344CB8AC3E}">
        <p14:creationId xmlns:p14="http://schemas.microsoft.com/office/powerpoint/2010/main" val="220911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a:xfrm>
            <a:off x="932329" y="1628894"/>
            <a:ext cx="5131174" cy="4080530"/>
          </a:xfrm>
        </p:spPr>
        <p:txBody>
          <a:bodyPr rtlCol="0">
            <a:normAutofit/>
          </a:bodyPr>
          <a:lstStyle/>
          <a:p>
            <a:pPr marL="0" indent="0">
              <a:spcBef>
                <a:spcPts val="0"/>
              </a:spcBef>
              <a:buNone/>
            </a:pPr>
            <a:r>
              <a:rPr lang="en-GB" b="1" dirty="0">
                <a:solidFill>
                  <a:schemeClr val="accent1"/>
                </a:solidFill>
                <a:latin typeface="Calibri" panose="020F0502020204030204" pitchFamily="34" charset="0"/>
                <a:cs typeface="Calibri" panose="020F0502020204030204" pitchFamily="34" charset="0"/>
              </a:rPr>
              <a:t>POETRY COMMUNITY</a:t>
            </a:r>
          </a:p>
          <a:p>
            <a:pPr marL="0" indent="0">
              <a:spcBef>
                <a:spcPts val="0"/>
              </a:spcBef>
              <a:buNone/>
            </a:pPr>
            <a:r>
              <a:rPr lang="en-GB" sz="1700" dirty="0">
                <a:solidFill>
                  <a:schemeClr val="accent1"/>
                </a:solidFill>
                <a:latin typeface="Calibri" panose="020F0502020204030204" pitchFamily="34" charset="0"/>
                <a:cs typeface="Calibri" panose="020F0502020204030204" pitchFamily="34" charset="0"/>
              </a:rPr>
              <a:t>Statistics used are of US over decades, even though there has been a decline in the community from the late 1900s. There is a stagnant rate in the past few years, from 2017 where there were 11.7 % adult readers whereas in 2012 only 6.7% a 75% increase. (Curcic, 2023) </a:t>
            </a:r>
          </a:p>
          <a:p>
            <a:pPr marL="0" indent="0">
              <a:spcBef>
                <a:spcPts val="0"/>
              </a:spcBef>
              <a:buNone/>
            </a:pPr>
            <a:endParaRPr lang="en-GB" sz="1700" dirty="0">
              <a:solidFill>
                <a:schemeClr val="accent1"/>
              </a:solidFill>
              <a:latin typeface="Calibri" panose="020F0502020204030204" pitchFamily="34" charset="0"/>
              <a:cs typeface="Calibri" panose="020F0502020204030204" pitchFamily="34" charset="0"/>
            </a:endParaRPr>
          </a:p>
          <a:p>
            <a:pPr marL="0" indent="0">
              <a:spcBef>
                <a:spcPts val="0"/>
              </a:spcBef>
              <a:buNone/>
            </a:pPr>
            <a:r>
              <a:rPr lang="en-GB" sz="1700" dirty="0">
                <a:solidFill>
                  <a:schemeClr val="accent1"/>
                </a:solidFill>
                <a:latin typeface="Calibri" panose="020F0502020204030204" pitchFamily="34" charset="0"/>
                <a:cs typeface="Calibri" panose="020F0502020204030204" pitchFamily="34" charset="0"/>
              </a:rPr>
              <a:t>Moreover,  from surveys it is seen that Americans from 18-34 are the only readers of poetry and a few in the elder groups (Curcic, 2023).</a:t>
            </a:r>
          </a:p>
          <a:p>
            <a:pPr marL="0" indent="0">
              <a:spcBef>
                <a:spcPts val="0"/>
              </a:spcBef>
              <a:buNone/>
            </a:pPr>
            <a:endParaRPr lang="en-GB" sz="1700" dirty="0">
              <a:solidFill>
                <a:schemeClr val="accent1"/>
              </a:solidFill>
              <a:latin typeface="Calibri" panose="020F0502020204030204" pitchFamily="34" charset="0"/>
              <a:cs typeface="Calibri" panose="020F0502020204030204" pitchFamily="34" charset="0"/>
            </a:endParaRPr>
          </a:p>
          <a:p>
            <a:pPr marL="0" indent="0">
              <a:spcBef>
                <a:spcPts val="0"/>
              </a:spcBef>
              <a:buNone/>
            </a:pPr>
            <a:r>
              <a:rPr lang="en-GB" sz="1700" dirty="0">
                <a:solidFill>
                  <a:schemeClr val="accent1"/>
                </a:solidFill>
                <a:latin typeface="Calibri" panose="020F0502020204030204" pitchFamily="34" charset="0"/>
                <a:cs typeface="Calibri" panose="020F0502020204030204" pitchFamily="34" charset="0"/>
              </a:rPr>
              <a:t>Finally, Figure 1 shows that e-books are the most used way to read poetry (28.20% - 32.60%); even though prints are still a big proportion at 29.3% (</a:t>
            </a:r>
            <a:r>
              <a:rPr lang="en-GB" sz="1700" b="0" i="0" u="none" strike="noStrike" dirty="0">
                <a:solidFill>
                  <a:schemeClr val="accent1"/>
                </a:solidFill>
                <a:effectLst/>
                <a:latin typeface="Calibri" panose="020F0502020204030204" pitchFamily="34" charset="0"/>
                <a:cs typeface="Calibri" panose="020F0502020204030204" pitchFamily="34" charset="0"/>
              </a:rPr>
              <a:t>Curcic, 2023</a:t>
            </a:r>
            <a:r>
              <a:rPr lang="en-GB" sz="1700" b="0" i="0" u="none" strike="noStrike" dirty="0">
                <a:solidFill>
                  <a:srgbClr val="000000"/>
                </a:solidFill>
                <a:effectLst/>
                <a:latin typeface="Calibri" panose="020F0502020204030204" pitchFamily="34" charset="0"/>
                <a:cs typeface="Calibri" panose="020F0502020204030204" pitchFamily="34" charset="0"/>
              </a:rPr>
              <a:t>).</a:t>
            </a:r>
            <a:endParaRPr lang="en-GB" sz="1700" dirty="0">
              <a:solidFill>
                <a:schemeClr val="accent1"/>
              </a:solidFill>
              <a:latin typeface="Calibri" panose="020F0502020204030204" pitchFamily="34" charset="0"/>
              <a:cs typeface="Calibri" panose="020F0502020204030204" pitchFamily="34" charset="0"/>
            </a:endParaRPr>
          </a:p>
          <a:p>
            <a:pPr marL="0" indent="0">
              <a:spcBef>
                <a:spcPts val="0"/>
              </a:spcBef>
              <a:buNone/>
            </a:pPr>
            <a:endParaRPr lang="en-GB" sz="1800" dirty="0">
              <a:solidFill>
                <a:schemeClr val="accent1"/>
              </a:solidFill>
              <a:latin typeface="Calibri" panose="020F0502020204030204" pitchFamily="34" charset="0"/>
              <a:cs typeface="Calibri" panose="020F0502020204030204" pitchFamily="34" charset="0"/>
            </a:endParaRPr>
          </a:p>
          <a:p>
            <a:pPr marL="0" indent="0">
              <a:spcBef>
                <a:spcPts val="0"/>
              </a:spcBef>
              <a:buNone/>
            </a:pPr>
            <a:endParaRPr lang="en-GB" sz="1800" dirty="0">
              <a:solidFill>
                <a:schemeClr val="accent1"/>
              </a:solidFill>
              <a:latin typeface="Calibri" panose="020F0502020204030204" pitchFamily="34" charset="0"/>
              <a:cs typeface="Calibri" panose="020F0502020204030204" pitchFamily="34" charset="0"/>
            </a:endParaRPr>
          </a:p>
          <a:p>
            <a:pPr marL="0" indent="0">
              <a:spcBef>
                <a:spcPts val="0"/>
              </a:spcBef>
              <a:buNone/>
            </a:pPr>
            <a:endParaRPr lang="en-GB" sz="1800" dirty="0"/>
          </a:p>
        </p:txBody>
      </p:sp>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a:xfrm>
            <a:off x="932329" y="893729"/>
            <a:ext cx="10452849" cy="910492"/>
          </a:xfrm>
        </p:spPr>
        <p:txBody>
          <a:bodyPr rtlCol="0" anchor="t">
            <a:normAutofit/>
          </a:bodyPr>
          <a:lstStyle/>
          <a:p>
            <a:pPr rtl="0"/>
            <a:r>
              <a:rPr lang="en-GB" dirty="0"/>
              <a:t>Background </a:t>
            </a:r>
          </a:p>
        </p:txBody>
      </p:sp>
      <p:pic>
        <p:nvPicPr>
          <p:cNvPr id="2" name="Picture 1" descr="A graph of a reading&#10;&#10;Description automatically generated with medium confidence">
            <a:extLst>
              <a:ext uri="{FF2B5EF4-FFF2-40B4-BE49-F238E27FC236}">
                <a16:creationId xmlns:a16="http://schemas.microsoft.com/office/drawing/2014/main" id="{7DFC68F7-BFE7-394A-EA55-BC5BE262E052}"/>
              </a:ext>
            </a:extLst>
          </p:cNvPr>
          <p:cNvPicPr>
            <a:picLocks noChangeAspect="1"/>
          </p:cNvPicPr>
          <p:nvPr/>
        </p:nvPicPr>
        <p:blipFill rotWithShape="1">
          <a:blip r:embed="rId3"/>
          <a:srcRect l="14223"/>
          <a:stretch/>
        </p:blipFill>
        <p:spPr>
          <a:xfrm>
            <a:off x="6521632" y="1628894"/>
            <a:ext cx="5131174" cy="3600212"/>
          </a:xfrm>
          <a:prstGeom prst="rect">
            <a:avLst/>
          </a:prstGeom>
          <a:noFill/>
        </p:spPr>
      </p:pic>
      <p:sp>
        <p:nvSpPr>
          <p:cNvPr id="3" name="TextBox 2">
            <a:extLst>
              <a:ext uri="{FF2B5EF4-FFF2-40B4-BE49-F238E27FC236}">
                <a16:creationId xmlns:a16="http://schemas.microsoft.com/office/drawing/2014/main" id="{23C08D43-AFE2-6119-7472-7181415F4D33}"/>
              </a:ext>
            </a:extLst>
          </p:cNvPr>
          <p:cNvSpPr txBox="1"/>
          <p:nvPr/>
        </p:nvSpPr>
        <p:spPr>
          <a:xfrm>
            <a:off x="6063503" y="5075217"/>
            <a:ext cx="6478858" cy="307777"/>
          </a:xfrm>
          <a:prstGeom prst="rect">
            <a:avLst/>
          </a:prstGeom>
          <a:noFill/>
        </p:spPr>
        <p:txBody>
          <a:bodyPr wrap="square" rtlCol="0">
            <a:spAutoFit/>
          </a:bodyPr>
          <a:lstStyle/>
          <a:p>
            <a:r>
              <a:rPr lang="en-US" sz="1400" dirty="0">
                <a:solidFill>
                  <a:schemeClr val="accent1"/>
                </a:solidFill>
                <a:latin typeface="Calibri" panose="020F0502020204030204" pitchFamily="34" charset="0"/>
                <a:cs typeface="Calibri" panose="020F0502020204030204" pitchFamily="34" charset="0"/>
              </a:rPr>
              <a:t>Figure 1- visualization of different formats of poetry reading </a:t>
            </a:r>
            <a:r>
              <a:rPr lang="en-GB" sz="1400" b="0" i="0" u="none" strike="noStrike" dirty="0">
                <a:solidFill>
                  <a:srgbClr val="000000"/>
                </a:solidFill>
                <a:effectLst/>
                <a:latin typeface="-webkit-standard"/>
              </a:rPr>
              <a:t>(Curcic, 2023).</a:t>
            </a:r>
            <a:endParaRPr lang="en-US" sz="14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349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562269" y="299909"/>
            <a:ext cx="10452849" cy="910492"/>
          </a:xfrm>
        </p:spPr>
        <p:txBody>
          <a:bodyPr rtlCol="0" anchor="ctr">
            <a:normAutofit/>
          </a:bodyPr>
          <a:lstStyle/>
          <a:p>
            <a:pPr rtl="0"/>
            <a:r>
              <a:rPr lang="en-GB" sz="4000" dirty="0"/>
              <a:t>Similar applications I </a:t>
            </a:r>
          </a:p>
        </p:txBody>
      </p:sp>
      <p:pic>
        <p:nvPicPr>
          <p:cNvPr id="5" name="Picture 4">
            <a:extLst>
              <a:ext uri="{FF2B5EF4-FFF2-40B4-BE49-F238E27FC236}">
                <a16:creationId xmlns:a16="http://schemas.microsoft.com/office/drawing/2014/main" id="{13DD8D3C-1B10-3852-F928-6FC6748A3D97}"/>
              </a:ext>
            </a:extLst>
          </p:cNvPr>
          <p:cNvPicPr>
            <a:picLocks noChangeAspect="1"/>
          </p:cNvPicPr>
          <p:nvPr/>
        </p:nvPicPr>
        <p:blipFill>
          <a:blip r:embed="rId3"/>
          <a:stretch>
            <a:fillRect/>
          </a:stretch>
        </p:blipFill>
        <p:spPr>
          <a:xfrm>
            <a:off x="705764" y="1210399"/>
            <a:ext cx="1948369" cy="3611773"/>
          </a:xfrm>
          <a:prstGeom prst="rect">
            <a:avLst/>
          </a:prstGeom>
        </p:spPr>
      </p:pic>
      <p:pic>
        <p:nvPicPr>
          <p:cNvPr id="6" name="Picture 5">
            <a:extLst>
              <a:ext uri="{FF2B5EF4-FFF2-40B4-BE49-F238E27FC236}">
                <a16:creationId xmlns:a16="http://schemas.microsoft.com/office/drawing/2014/main" id="{B6A9E86E-5C87-9B3F-7933-6A377C4E6B47}"/>
              </a:ext>
            </a:extLst>
          </p:cNvPr>
          <p:cNvPicPr>
            <a:picLocks noChangeAspect="1"/>
          </p:cNvPicPr>
          <p:nvPr/>
        </p:nvPicPr>
        <p:blipFill>
          <a:blip r:embed="rId4"/>
          <a:stretch>
            <a:fillRect/>
          </a:stretch>
        </p:blipFill>
        <p:spPr>
          <a:xfrm>
            <a:off x="8666919" y="1210400"/>
            <a:ext cx="2819317" cy="3611773"/>
          </a:xfrm>
          <a:prstGeom prst="rect">
            <a:avLst/>
          </a:prstGeom>
        </p:spPr>
      </p:pic>
      <p:sp>
        <p:nvSpPr>
          <p:cNvPr id="7" name="TextBox 6">
            <a:extLst>
              <a:ext uri="{FF2B5EF4-FFF2-40B4-BE49-F238E27FC236}">
                <a16:creationId xmlns:a16="http://schemas.microsoft.com/office/drawing/2014/main" id="{6EEDF9EE-1EFB-EE5D-519F-DCEDA07C70C7}"/>
              </a:ext>
            </a:extLst>
          </p:cNvPr>
          <p:cNvSpPr txBox="1"/>
          <p:nvPr/>
        </p:nvSpPr>
        <p:spPr>
          <a:xfrm>
            <a:off x="562269" y="4816105"/>
            <a:ext cx="3371340" cy="369332"/>
          </a:xfrm>
          <a:prstGeom prst="rect">
            <a:avLst/>
          </a:prstGeom>
          <a:noFill/>
        </p:spPr>
        <p:txBody>
          <a:bodyPr wrap="square" rtlCol="0">
            <a:spAutoFit/>
          </a:bodyPr>
          <a:lstStyle/>
          <a:p>
            <a:pPr defTabSz="740664"/>
            <a:r>
              <a:rPr lang="en-US" b="1" kern="1200" dirty="0">
                <a:solidFill>
                  <a:schemeClr val="accent1"/>
                </a:solidFill>
                <a:latin typeface="+mn-lt"/>
                <a:ea typeface="+mn-ea"/>
                <a:cs typeface="+mn-cs"/>
              </a:rPr>
              <a:t>Poetizer: Read &amp; Write poetry</a:t>
            </a:r>
            <a:endParaRPr lang="en-US" sz="2400" b="1" dirty="0">
              <a:solidFill>
                <a:schemeClr val="accent1"/>
              </a:solidFill>
            </a:endParaRPr>
          </a:p>
        </p:txBody>
      </p:sp>
      <p:sp>
        <p:nvSpPr>
          <p:cNvPr id="8" name="TextBox 7">
            <a:extLst>
              <a:ext uri="{FF2B5EF4-FFF2-40B4-BE49-F238E27FC236}">
                <a16:creationId xmlns:a16="http://schemas.microsoft.com/office/drawing/2014/main" id="{75FA9A34-D30B-401A-7EA7-E1C20D2606D8}"/>
              </a:ext>
            </a:extLst>
          </p:cNvPr>
          <p:cNvSpPr txBox="1"/>
          <p:nvPr/>
        </p:nvSpPr>
        <p:spPr>
          <a:xfrm>
            <a:off x="8063351" y="4940610"/>
            <a:ext cx="3625732" cy="369332"/>
          </a:xfrm>
          <a:prstGeom prst="rect">
            <a:avLst/>
          </a:prstGeom>
          <a:noFill/>
        </p:spPr>
        <p:txBody>
          <a:bodyPr wrap="square" rtlCol="0">
            <a:spAutoFit/>
          </a:bodyPr>
          <a:lstStyle/>
          <a:p>
            <a:pPr defTabSz="740664"/>
            <a:r>
              <a:rPr lang="en-US" b="1" kern="1200" dirty="0">
                <a:solidFill>
                  <a:schemeClr val="accent1"/>
                </a:solidFill>
                <a:latin typeface="+mn-lt"/>
                <a:ea typeface="+mn-ea"/>
                <a:cs typeface="+mn-cs"/>
              </a:rPr>
              <a:t>AI Poem Generator- Write a poem</a:t>
            </a:r>
            <a:endParaRPr lang="en-US" sz="2400" b="1" dirty="0">
              <a:solidFill>
                <a:schemeClr val="accent1"/>
              </a:solidFill>
            </a:endParaRPr>
          </a:p>
        </p:txBody>
      </p:sp>
      <p:sp>
        <p:nvSpPr>
          <p:cNvPr id="11" name="TextBox 10">
            <a:extLst>
              <a:ext uri="{FF2B5EF4-FFF2-40B4-BE49-F238E27FC236}">
                <a16:creationId xmlns:a16="http://schemas.microsoft.com/office/drawing/2014/main" id="{9AE4D434-8FD2-C629-58D2-07E4C58CA762}"/>
              </a:ext>
            </a:extLst>
          </p:cNvPr>
          <p:cNvSpPr txBox="1"/>
          <p:nvPr/>
        </p:nvSpPr>
        <p:spPr>
          <a:xfrm>
            <a:off x="6467707" y="1210399"/>
            <a:ext cx="2073250" cy="3046988"/>
          </a:xfrm>
          <a:prstGeom prst="rect">
            <a:avLst/>
          </a:prstGeom>
          <a:noFill/>
        </p:spPr>
        <p:txBody>
          <a:bodyPr wrap="square" rtlCol="0">
            <a:spAutoFit/>
          </a:bodyPr>
          <a:lstStyle/>
          <a:p>
            <a:pPr algn="r"/>
            <a:r>
              <a:rPr lang="en-US" sz="2400" b="1" dirty="0">
                <a:solidFill>
                  <a:schemeClr val="accent1"/>
                </a:solidFill>
                <a:latin typeface="Calibri" panose="020F0502020204030204" pitchFamily="34" charset="0"/>
                <a:cs typeface="Calibri" panose="020F0502020204030204" pitchFamily="34" charset="0"/>
              </a:rPr>
              <a:t>Description</a:t>
            </a:r>
          </a:p>
          <a:p>
            <a:pPr algn="r"/>
            <a:endParaRPr lang="en-US" sz="2400" dirty="0">
              <a:solidFill>
                <a:schemeClr val="accent1"/>
              </a:solidFill>
              <a:latin typeface="Calibri" panose="020F0502020204030204" pitchFamily="34" charset="0"/>
              <a:cs typeface="Calibri" panose="020F0502020204030204" pitchFamily="34" charset="0"/>
            </a:endParaRPr>
          </a:p>
          <a:p>
            <a:pPr algn="r"/>
            <a:r>
              <a:rPr lang="en-US" sz="2400" dirty="0">
                <a:solidFill>
                  <a:schemeClr val="accent1"/>
                </a:solidFill>
                <a:latin typeface="Calibri" panose="020F0502020204030204" pitchFamily="34" charset="0"/>
                <a:cs typeface="Calibri" panose="020F0502020204030204" pitchFamily="34" charset="0"/>
              </a:rPr>
              <a:t>Users can use AI prompts to write different types of poems and other scripts. </a:t>
            </a:r>
            <a:endParaRPr lang="en-US" sz="3200" dirty="0">
              <a:solidFill>
                <a:schemeClr val="accent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03E4F69-B154-0F8D-3223-3546B0322AED}"/>
              </a:ext>
            </a:extLst>
          </p:cNvPr>
          <p:cNvSpPr txBox="1"/>
          <p:nvPr/>
        </p:nvSpPr>
        <p:spPr>
          <a:xfrm>
            <a:off x="2654132" y="1187977"/>
            <a:ext cx="2975925" cy="3539430"/>
          </a:xfrm>
          <a:prstGeom prst="rect">
            <a:avLst/>
          </a:prstGeom>
          <a:noFill/>
        </p:spPr>
        <p:txBody>
          <a:bodyPr wrap="square" rtlCol="0">
            <a:spAutoFit/>
          </a:bodyPr>
          <a:lstStyle/>
          <a:p>
            <a:r>
              <a:rPr lang="en-US" sz="2400" b="1" dirty="0">
                <a:solidFill>
                  <a:schemeClr val="accent1"/>
                </a:solidFill>
                <a:latin typeface="Calibri" panose="020F0502020204030204" pitchFamily="34" charset="0"/>
                <a:cs typeface="Calibri" panose="020F0502020204030204" pitchFamily="34" charset="0"/>
              </a:rPr>
              <a:t>Description</a:t>
            </a:r>
          </a:p>
          <a:p>
            <a:endParaRPr lang="en-US" sz="2400" b="1" dirty="0">
              <a:solidFill>
                <a:schemeClr val="accent1"/>
              </a:solidFill>
              <a:latin typeface="Calibri" panose="020F0502020204030204" pitchFamily="34" charset="0"/>
              <a:cs typeface="Calibri" panose="020F0502020204030204" pitchFamily="34" charset="0"/>
            </a:endParaRPr>
          </a:p>
          <a:p>
            <a:r>
              <a:rPr lang="en-US" sz="2000" dirty="0">
                <a:solidFill>
                  <a:schemeClr val="accent1"/>
                </a:solidFill>
                <a:latin typeface="Calibri" panose="020F0502020204030204" pitchFamily="34" charset="0"/>
                <a:cs typeface="Calibri" panose="020F0502020204030204" pitchFamily="34" charset="0"/>
              </a:rPr>
              <a:t>Allows users to write and publish poems add-free. Has a forum of published poems. Allows to assign favorites and explore the bookstore. Has a free trial.</a:t>
            </a:r>
          </a:p>
          <a:p>
            <a:endParaRPr lang="en-US" sz="2000" dirty="0">
              <a:solidFill>
                <a:schemeClr val="accent1"/>
              </a:solidFill>
              <a:latin typeface="Calibri" panose="020F0502020204030204" pitchFamily="34" charset="0"/>
              <a:cs typeface="Calibri" panose="020F0502020204030204" pitchFamily="34" charset="0"/>
            </a:endParaRPr>
          </a:p>
          <a:p>
            <a:r>
              <a:rPr lang="en-US" sz="2000" dirty="0">
                <a:solidFill>
                  <a:schemeClr val="accent1"/>
                </a:solidFill>
                <a:latin typeface="Calibri" panose="020F0502020204030204" pitchFamily="34" charset="0"/>
                <a:cs typeface="Calibri" panose="020F0502020204030204" pitchFamily="34" charset="0"/>
              </a:rPr>
              <a:t>Paid features.</a:t>
            </a:r>
          </a:p>
          <a:p>
            <a:endParaRPr lang="en-US" sz="1600" dirty="0">
              <a:solidFill>
                <a:schemeClr val="accent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EA41C8E-97EB-7EAF-5167-8FB3A20E33AA}"/>
              </a:ext>
            </a:extLst>
          </p:cNvPr>
          <p:cNvSpPr txBox="1"/>
          <p:nvPr/>
        </p:nvSpPr>
        <p:spPr>
          <a:xfrm>
            <a:off x="8063351" y="5243713"/>
            <a:ext cx="2975925" cy="369332"/>
          </a:xfrm>
          <a:prstGeom prst="rect">
            <a:avLst/>
          </a:prstGeom>
          <a:noFill/>
        </p:spPr>
        <p:txBody>
          <a:bodyPr wrap="square" rtlCol="0">
            <a:spAutoFit/>
          </a:bodyPr>
          <a:lstStyle/>
          <a:p>
            <a:r>
              <a:rPr lang="en-US" dirty="0">
                <a:solidFill>
                  <a:schemeClr val="accent1"/>
                </a:solidFill>
              </a:rPr>
              <a:t>Downloads: 10K+</a:t>
            </a:r>
            <a:endParaRPr lang="en-US" dirty="0"/>
          </a:p>
        </p:txBody>
      </p:sp>
      <p:sp>
        <p:nvSpPr>
          <p:cNvPr id="4" name="TextBox 3">
            <a:extLst>
              <a:ext uri="{FF2B5EF4-FFF2-40B4-BE49-F238E27FC236}">
                <a16:creationId xmlns:a16="http://schemas.microsoft.com/office/drawing/2014/main" id="{43E8E979-8E98-57EF-4E9C-D0E9B6A1CB3A}"/>
              </a:ext>
            </a:extLst>
          </p:cNvPr>
          <p:cNvSpPr txBox="1"/>
          <p:nvPr/>
        </p:nvSpPr>
        <p:spPr>
          <a:xfrm>
            <a:off x="562269" y="5055802"/>
            <a:ext cx="2975925" cy="646331"/>
          </a:xfrm>
          <a:prstGeom prst="rect">
            <a:avLst/>
          </a:prstGeom>
          <a:noFill/>
        </p:spPr>
        <p:txBody>
          <a:bodyPr wrap="square" rtlCol="0">
            <a:spAutoFit/>
          </a:bodyPr>
          <a:lstStyle/>
          <a:p>
            <a:r>
              <a:rPr lang="en-US" dirty="0">
                <a:solidFill>
                  <a:schemeClr val="accent1"/>
                </a:solidFill>
              </a:rPr>
              <a:t>Stars: 3.3</a:t>
            </a:r>
          </a:p>
          <a:p>
            <a:r>
              <a:rPr lang="en-US" dirty="0">
                <a:solidFill>
                  <a:schemeClr val="accent1"/>
                </a:solidFill>
              </a:rPr>
              <a:t>Downloads: 500K+</a:t>
            </a:r>
            <a:r>
              <a:rPr lang="en-US" dirty="0"/>
              <a:t>: </a:t>
            </a:r>
          </a:p>
        </p:txBody>
      </p:sp>
    </p:spTree>
    <p:extLst>
      <p:ext uri="{BB962C8B-B14F-4D97-AF65-F5344CB8AC3E}">
        <p14:creationId xmlns:p14="http://schemas.microsoft.com/office/powerpoint/2010/main" val="193787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562269" y="299909"/>
            <a:ext cx="10452849" cy="910492"/>
          </a:xfrm>
        </p:spPr>
        <p:txBody>
          <a:bodyPr rtlCol="0" anchor="ctr">
            <a:normAutofit/>
          </a:bodyPr>
          <a:lstStyle/>
          <a:p>
            <a:pPr rtl="0"/>
            <a:r>
              <a:rPr lang="en-GB" sz="4000" dirty="0"/>
              <a:t>Similar applications II </a:t>
            </a:r>
          </a:p>
        </p:txBody>
      </p:sp>
      <p:sp>
        <p:nvSpPr>
          <p:cNvPr id="7" name="TextBox 6">
            <a:extLst>
              <a:ext uri="{FF2B5EF4-FFF2-40B4-BE49-F238E27FC236}">
                <a16:creationId xmlns:a16="http://schemas.microsoft.com/office/drawing/2014/main" id="{6EEDF9EE-1EFB-EE5D-519F-DCEDA07C70C7}"/>
              </a:ext>
            </a:extLst>
          </p:cNvPr>
          <p:cNvSpPr txBox="1"/>
          <p:nvPr/>
        </p:nvSpPr>
        <p:spPr>
          <a:xfrm>
            <a:off x="562269" y="5033380"/>
            <a:ext cx="3371340" cy="369332"/>
          </a:xfrm>
          <a:prstGeom prst="rect">
            <a:avLst/>
          </a:prstGeom>
          <a:noFill/>
        </p:spPr>
        <p:txBody>
          <a:bodyPr wrap="square" rtlCol="0">
            <a:spAutoFit/>
          </a:bodyPr>
          <a:lstStyle/>
          <a:p>
            <a:pPr defTabSz="740664"/>
            <a:r>
              <a:rPr lang="en-US" b="1" kern="1200" dirty="0">
                <a:solidFill>
                  <a:schemeClr val="accent1"/>
                </a:solidFill>
                <a:latin typeface="+mn-lt"/>
                <a:ea typeface="+mn-ea"/>
                <a:cs typeface="+mn-cs"/>
              </a:rPr>
              <a:t>Urdu Shayari &amp; poetry| Rekhta </a:t>
            </a:r>
            <a:endParaRPr lang="en-US" sz="2400" b="1" dirty="0">
              <a:solidFill>
                <a:schemeClr val="accent1"/>
              </a:solidFill>
            </a:endParaRPr>
          </a:p>
        </p:txBody>
      </p:sp>
      <p:sp>
        <p:nvSpPr>
          <p:cNvPr id="8" name="TextBox 7">
            <a:extLst>
              <a:ext uri="{FF2B5EF4-FFF2-40B4-BE49-F238E27FC236}">
                <a16:creationId xmlns:a16="http://schemas.microsoft.com/office/drawing/2014/main" id="{75FA9A34-D30B-401A-7EA7-E1C20D2606D8}"/>
              </a:ext>
            </a:extLst>
          </p:cNvPr>
          <p:cNvSpPr txBox="1"/>
          <p:nvPr/>
        </p:nvSpPr>
        <p:spPr>
          <a:xfrm>
            <a:off x="8250683" y="5033380"/>
            <a:ext cx="3625732" cy="369332"/>
          </a:xfrm>
          <a:prstGeom prst="rect">
            <a:avLst/>
          </a:prstGeom>
          <a:noFill/>
        </p:spPr>
        <p:txBody>
          <a:bodyPr wrap="square" rtlCol="0">
            <a:spAutoFit/>
          </a:bodyPr>
          <a:lstStyle/>
          <a:p>
            <a:pPr defTabSz="740664"/>
            <a:r>
              <a:rPr lang="en-US" b="1" dirty="0">
                <a:solidFill>
                  <a:schemeClr val="accent1"/>
                </a:solidFill>
              </a:rPr>
              <a:t>Poeta: Daily Poems and Audio </a:t>
            </a:r>
          </a:p>
        </p:txBody>
      </p:sp>
      <p:sp>
        <p:nvSpPr>
          <p:cNvPr id="11" name="TextBox 10">
            <a:extLst>
              <a:ext uri="{FF2B5EF4-FFF2-40B4-BE49-F238E27FC236}">
                <a16:creationId xmlns:a16="http://schemas.microsoft.com/office/drawing/2014/main" id="{9AE4D434-8FD2-C629-58D2-07E4C58CA762}"/>
              </a:ext>
            </a:extLst>
          </p:cNvPr>
          <p:cNvSpPr txBox="1"/>
          <p:nvPr/>
        </p:nvSpPr>
        <p:spPr>
          <a:xfrm>
            <a:off x="6427865" y="1210399"/>
            <a:ext cx="2307029" cy="3416320"/>
          </a:xfrm>
          <a:prstGeom prst="rect">
            <a:avLst/>
          </a:prstGeom>
          <a:noFill/>
        </p:spPr>
        <p:txBody>
          <a:bodyPr wrap="square" rtlCol="0">
            <a:spAutoFit/>
          </a:bodyPr>
          <a:lstStyle/>
          <a:p>
            <a:pPr algn="r"/>
            <a:r>
              <a:rPr lang="en-US" sz="2000" b="1" dirty="0">
                <a:solidFill>
                  <a:schemeClr val="accent1"/>
                </a:solidFill>
                <a:latin typeface="Calibri" panose="020F0502020204030204" pitchFamily="34" charset="0"/>
                <a:cs typeface="Calibri" panose="020F0502020204030204" pitchFamily="34" charset="0"/>
              </a:rPr>
              <a:t>Description</a:t>
            </a:r>
          </a:p>
          <a:p>
            <a:pPr algn="r"/>
            <a:endParaRPr lang="en-US" sz="2000" b="1" dirty="0">
              <a:solidFill>
                <a:schemeClr val="accent1"/>
              </a:solidFill>
              <a:latin typeface="Calibri" panose="020F0502020204030204" pitchFamily="34" charset="0"/>
              <a:cs typeface="Calibri" panose="020F0502020204030204" pitchFamily="34" charset="0"/>
            </a:endParaRPr>
          </a:p>
          <a:p>
            <a:pPr algn="r"/>
            <a:r>
              <a:rPr lang="en-US" sz="1600" dirty="0">
                <a:solidFill>
                  <a:schemeClr val="accent1"/>
                </a:solidFill>
                <a:latin typeface="Calibri" panose="020F0502020204030204" pitchFamily="34" charset="0"/>
                <a:cs typeface="Calibri" panose="020F0502020204030204" pitchFamily="34" charset="0"/>
              </a:rPr>
              <a:t>Main features to send daily poems personalized to user which can be customized in settings page. </a:t>
            </a:r>
          </a:p>
          <a:p>
            <a:pPr algn="r"/>
            <a:r>
              <a:rPr lang="en-US" sz="1600" dirty="0">
                <a:solidFill>
                  <a:schemeClr val="accent1"/>
                </a:solidFill>
                <a:latin typeface="Calibri" panose="020F0502020204030204" pitchFamily="34" charset="0"/>
                <a:cs typeface="Calibri" panose="020F0502020204030204" pitchFamily="34" charset="0"/>
              </a:rPr>
              <a:t>Also, the user can, from the existing libraries, create a personalized library and search tools.</a:t>
            </a:r>
          </a:p>
          <a:p>
            <a:pPr algn="r"/>
            <a:r>
              <a:rPr lang="en-US" sz="1600" i="1" dirty="0">
                <a:solidFill>
                  <a:schemeClr val="accent1"/>
                </a:solidFill>
                <a:latin typeface="Calibri" panose="020F0502020204030204" pitchFamily="34" charset="0"/>
                <a:cs typeface="Calibri" panose="020F0502020204030204" pitchFamily="34" charset="0"/>
              </a:rPr>
              <a:t>Contains premium features (main: audible).</a:t>
            </a:r>
            <a:endParaRPr lang="en-US" sz="2000" i="1" dirty="0">
              <a:solidFill>
                <a:schemeClr val="accent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03E4F69-B154-0F8D-3223-3546B0322AED}"/>
              </a:ext>
            </a:extLst>
          </p:cNvPr>
          <p:cNvSpPr txBox="1"/>
          <p:nvPr/>
        </p:nvSpPr>
        <p:spPr>
          <a:xfrm>
            <a:off x="2741854" y="1178290"/>
            <a:ext cx="2307029" cy="3477875"/>
          </a:xfrm>
          <a:prstGeom prst="rect">
            <a:avLst/>
          </a:prstGeom>
          <a:noFill/>
        </p:spPr>
        <p:txBody>
          <a:bodyPr wrap="square" rtlCol="0">
            <a:spAutoFit/>
          </a:bodyPr>
          <a:lstStyle/>
          <a:p>
            <a:r>
              <a:rPr lang="en-US" sz="2000" b="1" dirty="0">
                <a:solidFill>
                  <a:schemeClr val="accent1"/>
                </a:solidFill>
                <a:latin typeface="Calibri" panose="020F0502020204030204" pitchFamily="34" charset="0"/>
                <a:cs typeface="Calibri" panose="020F0502020204030204" pitchFamily="34" charset="0"/>
              </a:rPr>
              <a:t>Description</a:t>
            </a:r>
          </a:p>
          <a:p>
            <a:endParaRPr lang="en-US" sz="2000" b="1" dirty="0">
              <a:solidFill>
                <a:schemeClr val="accent1"/>
              </a:solidFill>
              <a:latin typeface="Calibri" panose="020F0502020204030204" pitchFamily="34" charset="0"/>
              <a:cs typeface="Calibri" panose="020F0502020204030204" pitchFamily="34" charset="0"/>
            </a:endParaRPr>
          </a:p>
          <a:p>
            <a:r>
              <a:rPr lang="en-US" sz="1600" dirty="0">
                <a:solidFill>
                  <a:schemeClr val="accent1"/>
                </a:solidFill>
                <a:latin typeface="Calibri" panose="020F0502020204030204" pitchFamily="34" charset="0"/>
                <a:cs typeface="Calibri" panose="020F0502020204030204" pitchFamily="34" charset="0"/>
              </a:rPr>
              <a:t>Originated from a website, has the largest collection of Urdu poetry and literature. It has audio, images and videos as well as literature. Allows the user to brows through them.</a:t>
            </a:r>
          </a:p>
          <a:p>
            <a:endParaRPr lang="en-US" sz="1600" dirty="0">
              <a:solidFill>
                <a:schemeClr val="accent1"/>
              </a:solidFill>
              <a:latin typeface="Calibri" panose="020F0502020204030204" pitchFamily="34" charset="0"/>
              <a:cs typeface="Calibri" panose="020F0502020204030204" pitchFamily="34" charset="0"/>
            </a:endParaRPr>
          </a:p>
          <a:p>
            <a:r>
              <a:rPr lang="en-US" sz="1600" dirty="0">
                <a:solidFill>
                  <a:schemeClr val="accent1"/>
                </a:solidFill>
                <a:latin typeface="Calibri" panose="020F0502020204030204" pitchFamily="34" charset="0"/>
                <a:cs typeface="Calibri" panose="020F0502020204030204" pitchFamily="34" charset="0"/>
              </a:rPr>
              <a:t>Updated regularly.</a:t>
            </a:r>
          </a:p>
          <a:p>
            <a:endParaRPr lang="en-US" sz="2000" dirty="0">
              <a:solidFill>
                <a:schemeClr val="accent1"/>
              </a:solidFill>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C4992CC9-C575-68F1-B84A-12117CD99451}"/>
              </a:ext>
            </a:extLst>
          </p:cNvPr>
          <p:cNvPicPr>
            <a:picLocks noChangeAspect="1"/>
          </p:cNvPicPr>
          <p:nvPr/>
        </p:nvPicPr>
        <p:blipFill>
          <a:blip r:embed="rId3"/>
          <a:stretch>
            <a:fillRect/>
          </a:stretch>
        </p:blipFill>
        <p:spPr>
          <a:xfrm>
            <a:off x="562269" y="1210400"/>
            <a:ext cx="2142307" cy="3611774"/>
          </a:xfrm>
          <a:prstGeom prst="rect">
            <a:avLst/>
          </a:prstGeom>
        </p:spPr>
      </p:pic>
      <p:pic>
        <p:nvPicPr>
          <p:cNvPr id="16" name="Picture 15">
            <a:extLst>
              <a:ext uri="{FF2B5EF4-FFF2-40B4-BE49-F238E27FC236}">
                <a16:creationId xmlns:a16="http://schemas.microsoft.com/office/drawing/2014/main" id="{53FCE0AA-F1CC-CBF1-79F8-E92B2A9387A8}"/>
              </a:ext>
            </a:extLst>
          </p:cNvPr>
          <p:cNvPicPr>
            <a:picLocks noChangeAspect="1"/>
          </p:cNvPicPr>
          <p:nvPr/>
        </p:nvPicPr>
        <p:blipFill>
          <a:blip r:embed="rId4"/>
          <a:stretch>
            <a:fillRect/>
          </a:stretch>
        </p:blipFill>
        <p:spPr>
          <a:xfrm>
            <a:off x="8951925" y="1210399"/>
            <a:ext cx="2223248" cy="3611774"/>
          </a:xfrm>
          <a:prstGeom prst="rect">
            <a:avLst/>
          </a:prstGeom>
        </p:spPr>
      </p:pic>
      <p:sp>
        <p:nvSpPr>
          <p:cNvPr id="18" name="TextBox 17">
            <a:extLst>
              <a:ext uri="{FF2B5EF4-FFF2-40B4-BE49-F238E27FC236}">
                <a16:creationId xmlns:a16="http://schemas.microsoft.com/office/drawing/2014/main" id="{568FBFEB-A6C6-60C9-D0F9-747755743ADA}"/>
              </a:ext>
            </a:extLst>
          </p:cNvPr>
          <p:cNvSpPr txBox="1"/>
          <p:nvPr/>
        </p:nvSpPr>
        <p:spPr>
          <a:xfrm>
            <a:off x="562269" y="5290752"/>
            <a:ext cx="2975925" cy="646331"/>
          </a:xfrm>
          <a:prstGeom prst="rect">
            <a:avLst/>
          </a:prstGeom>
          <a:noFill/>
        </p:spPr>
        <p:txBody>
          <a:bodyPr wrap="square" rtlCol="0">
            <a:spAutoFit/>
          </a:bodyPr>
          <a:lstStyle/>
          <a:p>
            <a:r>
              <a:rPr lang="en-US" dirty="0">
                <a:solidFill>
                  <a:schemeClr val="accent1"/>
                </a:solidFill>
              </a:rPr>
              <a:t>Stars: 4.8</a:t>
            </a:r>
          </a:p>
          <a:p>
            <a:r>
              <a:rPr lang="en-US" dirty="0">
                <a:solidFill>
                  <a:schemeClr val="accent1"/>
                </a:solidFill>
              </a:rPr>
              <a:t>Downloads: 500K+</a:t>
            </a:r>
            <a:r>
              <a:rPr lang="en-US" dirty="0"/>
              <a:t> </a:t>
            </a:r>
          </a:p>
        </p:txBody>
      </p:sp>
      <p:sp>
        <p:nvSpPr>
          <p:cNvPr id="19" name="TextBox 18">
            <a:extLst>
              <a:ext uri="{FF2B5EF4-FFF2-40B4-BE49-F238E27FC236}">
                <a16:creationId xmlns:a16="http://schemas.microsoft.com/office/drawing/2014/main" id="{B39369A0-8CCA-8DCD-5D52-C8131B9CDBE7}"/>
              </a:ext>
            </a:extLst>
          </p:cNvPr>
          <p:cNvSpPr txBox="1"/>
          <p:nvPr/>
        </p:nvSpPr>
        <p:spPr>
          <a:xfrm>
            <a:off x="8250683" y="5324435"/>
            <a:ext cx="2975925" cy="646331"/>
          </a:xfrm>
          <a:prstGeom prst="rect">
            <a:avLst/>
          </a:prstGeom>
          <a:noFill/>
        </p:spPr>
        <p:txBody>
          <a:bodyPr wrap="square" rtlCol="0">
            <a:spAutoFit/>
          </a:bodyPr>
          <a:lstStyle/>
          <a:p>
            <a:r>
              <a:rPr lang="en-US" dirty="0">
                <a:solidFill>
                  <a:schemeClr val="accent1"/>
                </a:solidFill>
              </a:rPr>
              <a:t>Stars: 3.3</a:t>
            </a:r>
          </a:p>
          <a:p>
            <a:r>
              <a:rPr lang="en-US" dirty="0">
                <a:solidFill>
                  <a:schemeClr val="accent1"/>
                </a:solidFill>
              </a:rPr>
              <a:t>Downloads: 5K+ </a:t>
            </a:r>
            <a:r>
              <a:rPr lang="en-US" dirty="0"/>
              <a:t> </a:t>
            </a:r>
          </a:p>
        </p:txBody>
      </p:sp>
    </p:spTree>
    <p:extLst>
      <p:ext uri="{BB962C8B-B14F-4D97-AF65-F5344CB8AC3E}">
        <p14:creationId xmlns:p14="http://schemas.microsoft.com/office/powerpoint/2010/main" val="49275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9D780-6AD6-6949-483D-FA95FEE093B0}"/>
              </a:ext>
            </a:extLst>
          </p:cNvPr>
          <p:cNvSpPr>
            <a:spLocks noGrp="1"/>
          </p:cNvSpPr>
          <p:nvPr>
            <p:ph idx="1"/>
          </p:nvPr>
        </p:nvSpPr>
        <p:spPr/>
        <p:txBody>
          <a:bodyPr>
            <a:normAutofit/>
          </a:bodyPr>
          <a:lstStyle/>
          <a:p>
            <a:pPr marL="0" indent="0">
              <a:buNone/>
            </a:pPr>
            <a:r>
              <a:rPr lang="en-US" sz="1800" dirty="0">
                <a:solidFill>
                  <a:schemeClr val="accent1"/>
                </a:solidFill>
                <a:latin typeface="Calibri" panose="020F0502020204030204" pitchFamily="34" charset="0"/>
                <a:cs typeface="Calibri" panose="020F0502020204030204" pitchFamily="34" charset="0"/>
              </a:rPr>
              <a:t>As seen by the background research there are plenty of apps which are unique in their own way however only contain one main feature, the aim of this app is to integrate all features into one app and add unique features.</a:t>
            </a:r>
          </a:p>
          <a:p>
            <a:pPr marL="0" indent="0">
              <a:buNone/>
            </a:pPr>
            <a:endParaRPr lang="en-US" sz="1800" dirty="0">
              <a:solidFill>
                <a:schemeClr val="accent1"/>
              </a:solidFill>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0DCDC664-46C3-74EC-2C80-B65853905970}"/>
              </a:ext>
            </a:extLst>
          </p:cNvPr>
          <p:cNvSpPr>
            <a:spLocks noGrp="1"/>
          </p:cNvSpPr>
          <p:nvPr>
            <p:ph type="title"/>
          </p:nvPr>
        </p:nvSpPr>
        <p:spPr/>
        <p:txBody>
          <a:bodyPr>
            <a:normAutofit/>
          </a:bodyPr>
          <a:lstStyle/>
          <a:p>
            <a:r>
              <a:rPr lang="en-US" dirty="0"/>
              <a:t>Novel Features </a:t>
            </a:r>
          </a:p>
        </p:txBody>
      </p:sp>
      <p:pic>
        <p:nvPicPr>
          <p:cNvPr id="1026" name="Picture 2" descr="Message Icon PNG Images, Vectors Free Download - Pngtree">
            <a:extLst>
              <a:ext uri="{FF2B5EF4-FFF2-40B4-BE49-F238E27FC236}">
                <a16:creationId xmlns:a16="http://schemas.microsoft.com/office/drawing/2014/main" id="{66560B0A-4EB2-C87D-658F-1351371E8AAA}"/>
              </a:ext>
            </a:extLst>
          </p:cNvPr>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32329" y="3429000"/>
            <a:ext cx="1295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EF9B0A-EF49-253D-0903-2C990361D665}"/>
              </a:ext>
            </a:extLst>
          </p:cNvPr>
          <p:cNvSpPr txBox="1"/>
          <p:nvPr/>
        </p:nvSpPr>
        <p:spPr>
          <a:xfrm>
            <a:off x="827273" y="4603637"/>
            <a:ext cx="1295400" cy="1200329"/>
          </a:xfrm>
          <a:prstGeom prst="rect">
            <a:avLst/>
          </a:prstGeom>
          <a:noFill/>
        </p:spPr>
        <p:txBody>
          <a:bodyPr wrap="square" rtlCol="0">
            <a:spAutoFit/>
          </a:bodyPr>
          <a:lstStyle/>
          <a:p>
            <a:pPr algn="ctr"/>
            <a:r>
              <a:rPr lang="en-US" dirty="0">
                <a:solidFill>
                  <a:schemeClr val="accent1"/>
                </a:solidFill>
              </a:rPr>
              <a:t>1-1 messaging between the community</a:t>
            </a:r>
          </a:p>
        </p:txBody>
      </p:sp>
      <p:sp>
        <p:nvSpPr>
          <p:cNvPr id="5" name="TextBox 4">
            <a:extLst>
              <a:ext uri="{FF2B5EF4-FFF2-40B4-BE49-F238E27FC236}">
                <a16:creationId xmlns:a16="http://schemas.microsoft.com/office/drawing/2014/main" id="{6CB12070-17D6-D29A-5E40-5796F92D3CA2}"/>
              </a:ext>
            </a:extLst>
          </p:cNvPr>
          <p:cNvSpPr txBox="1"/>
          <p:nvPr/>
        </p:nvSpPr>
        <p:spPr>
          <a:xfrm>
            <a:off x="2594160" y="4818723"/>
            <a:ext cx="1295400" cy="923330"/>
          </a:xfrm>
          <a:prstGeom prst="rect">
            <a:avLst/>
          </a:prstGeom>
          <a:noFill/>
        </p:spPr>
        <p:txBody>
          <a:bodyPr wrap="square" rtlCol="0">
            <a:spAutoFit/>
          </a:bodyPr>
          <a:lstStyle/>
          <a:p>
            <a:pPr algn="ctr"/>
            <a:r>
              <a:rPr lang="en-US" dirty="0">
                <a:solidFill>
                  <a:schemeClr val="accent1"/>
                </a:solidFill>
              </a:rPr>
              <a:t>Forum to publish poems</a:t>
            </a:r>
          </a:p>
        </p:txBody>
      </p:sp>
      <p:sp>
        <p:nvSpPr>
          <p:cNvPr id="6" name="TextBox 5">
            <a:extLst>
              <a:ext uri="{FF2B5EF4-FFF2-40B4-BE49-F238E27FC236}">
                <a16:creationId xmlns:a16="http://schemas.microsoft.com/office/drawing/2014/main" id="{AFFC431C-D47D-C223-B747-D80E7AF2E6B0}"/>
              </a:ext>
            </a:extLst>
          </p:cNvPr>
          <p:cNvSpPr txBox="1"/>
          <p:nvPr/>
        </p:nvSpPr>
        <p:spPr>
          <a:xfrm>
            <a:off x="7878015" y="4763942"/>
            <a:ext cx="2008935" cy="1200329"/>
          </a:xfrm>
          <a:prstGeom prst="rect">
            <a:avLst/>
          </a:prstGeom>
          <a:noFill/>
        </p:spPr>
        <p:txBody>
          <a:bodyPr wrap="square" rtlCol="0">
            <a:spAutoFit/>
          </a:bodyPr>
          <a:lstStyle/>
          <a:p>
            <a:pPr algn="ctr"/>
            <a:r>
              <a:rPr lang="en-US" dirty="0">
                <a:solidFill>
                  <a:schemeClr val="accent1"/>
                </a:solidFill>
              </a:rPr>
              <a:t>Shopify integration- to sell digital products related to poetry</a:t>
            </a:r>
          </a:p>
        </p:txBody>
      </p:sp>
      <p:sp>
        <p:nvSpPr>
          <p:cNvPr id="7" name="TextBox 6">
            <a:extLst>
              <a:ext uri="{FF2B5EF4-FFF2-40B4-BE49-F238E27FC236}">
                <a16:creationId xmlns:a16="http://schemas.microsoft.com/office/drawing/2014/main" id="{853C5038-BD39-22ED-BBCF-2B895520E0A7}"/>
              </a:ext>
            </a:extLst>
          </p:cNvPr>
          <p:cNvSpPr txBox="1"/>
          <p:nvPr/>
        </p:nvSpPr>
        <p:spPr>
          <a:xfrm>
            <a:off x="4292273" y="4810640"/>
            <a:ext cx="1295400" cy="1200329"/>
          </a:xfrm>
          <a:prstGeom prst="rect">
            <a:avLst/>
          </a:prstGeom>
          <a:noFill/>
        </p:spPr>
        <p:txBody>
          <a:bodyPr wrap="square" rtlCol="0">
            <a:spAutoFit/>
          </a:bodyPr>
          <a:lstStyle/>
          <a:p>
            <a:pPr algn="ctr"/>
            <a:r>
              <a:rPr lang="en-US" dirty="0">
                <a:solidFill>
                  <a:schemeClr val="accent1"/>
                </a:solidFill>
              </a:rPr>
              <a:t>AI chatbot- prompts to analyze poems</a:t>
            </a:r>
          </a:p>
        </p:txBody>
      </p:sp>
      <p:sp>
        <p:nvSpPr>
          <p:cNvPr id="9" name="TextBox 8">
            <a:extLst>
              <a:ext uri="{FF2B5EF4-FFF2-40B4-BE49-F238E27FC236}">
                <a16:creationId xmlns:a16="http://schemas.microsoft.com/office/drawing/2014/main" id="{75BAC855-7F7B-F163-DF41-9C813F386520}"/>
              </a:ext>
            </a:extLst>
          </p:cNvPr>
          <p:cNvSpPr txBox="1"/>
          <p:nvPr/>
        </p:nvSpPr>
        <p:spPr>
          <a:xfrm>
            <a:off x="5954104" y="4810639"/>
            <a:ext cx="1295400" cy="1477328"/>
          </a:xfrm>
          <a:prstGeom prst="rect">
            <a:avLst/>
          </a:prstGeom>
          <a:noFill/>
        </p:spPr>
        <p:txBody>
          <a:bodyPr wrap="square" rtlCol="0">
            <a:spAutoFit/>
          </a:bodyPr>
          <a:lstStyle/>
          <a:p>
            <a:pPr algn="ctr"/>
            <a:r>
              <a:rPr lang="en-US" dirty="0">
                <a:solidFill>
                  <a:schemeClr val="accent1"/>
                </a:solidFill>
              </a:rPr>
              <a:t>ML notification- daily notification on wearable </a:t>
            </a:r>
          </a:p>
        </p:txBody>
      </p:sp>
      <p:pic>
        <p:nvPicPr>
          <p:cNvPr id="1034" name="Picture 10" descr="Forum Icons - Free SVG &amp; PNG Forum Images - Noun Project">
            <a:extLst>
              <a:ext uri="{FF2B5EF4-FFF2-40B4-BE49-F238E27FC236}">
                <a16:creationId xmlns:a16="http://schemas.microsoft.com/office/drawing/2014/main" id="{52395D21-9F44-7A9F-45D1-5D5776CC504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4160" y="3435540"/>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etters ai artificial intelligence&quot; Icon - Download for free – Iconduck">
            <a:extLst>
              <a:ext uri="{FF2B5EF4-FFF2-40B4-BE49-F238E27FC236}">
                <a16:creationId xmlns:a16="http://schemas.microsoft.com/office/drawing/2014/main" id="{62B37BEC-E644-394B-A29C-ADDFD34A64A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2273" y="350520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22E47CB-A77D-E4D4-F46E-6A4DDF489C2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257309" y="2598972"/>
            <a:ext cx="2681416" cy="2681416"/>
          </a:xfrm>
          <a:prstGeom prst="rect">
            <a:avLst/>
          </a:prstGeom>
        </p:spPr>
      </p:pic>
      <p:pic>
        <p:nvPicPr>
          <p:cNvPr id="1046" name="Picture 22" descr="Shopify&quot; Icon - Download for free – Iconduck">
            <a:extLst>
              <a:ext uri="{FF2B5EF4-FFF2-40B4-BE49-F238E27FC236}">
                <a16:creationId xmlns:a16="http://schemas.microsoft.com/office/drawing/2014/main" id="{0F5B4190-2DF2-9380-C7B9-1069004E0C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8228" y="3073602"/>
            <a:ext cx="1489612" cy="169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10;&#10;Description automatically generated">
            <a:extLst>
              <a:ext uri="{FF2B5EF4-FFF2-40B4-BE49-F238E27FC236}">
                <a16:creationId xmlns:a16="http://schemas.microsoft.com/office/drawing/2014/main" id="{4EB9BCE7-5A76-B639-E847-F6AEB2D36D44}"/>
              </a:ext>
            </a:extLst>
          </p:cNvPr>
          <p:cNvPicPr>
            <a:picLocks noChangeAspect="1"/>
          </p:cNvPicPr>
          <p:nvPr/>
        </p:nvPicPr>
        <p:blipFill>
          <a:blip r:embed="rId2"/>
          <a:stretch>
            <a:fillRect/>
          </a:stretch>
        </p:blipFill>
        <p:spPr>
          <a:xfrm>
            <a:off x="4603733" y="893729"/>
            <a:ext cx="7147695" cy="5432247"/>
          </a:xfrm>
          <a:prstGeom prst="rect">
            <a:avLst/>
          </a:prstGeom>
          <a:noFill/>
        </p:spPr>
      </p:pic>
      <p:sp>
        <p:nvSpPr>
          <p:cNvPr id="3" name="Title 2">
            <a:extLst>
              <a:ext uri="{FF2B5EF4-FFF2-40B4-BE49-F238E27FC236}">
                <a16:creationId xmlns:a16="http://schemas.microsoft.com/office/drawing/2014/main" id="{F0DA8C8A-8CCF-966A-780D-84C4C6FA8676}"/>
              </a:ext>
            </a:extLst>
          </p:cNvPr>
          <p:cNvSpPr>
            <a:spLocks noGrp="1"/>
          </p:cNvSpPr>
          <p:nvPr>
            <p:ph type="title"/>
          </p:nvPr>
        </p:nvSpPr>
        <p:spPr>
          <a:xfrm>
            <a:off x="440572" y="438483"/>
            <a:ext cx="10452849" cy="910492"/>
          </a:xfrm>
        </p:spPr>
        <p:txBody>
          <a:bodyPr anchor="ctr">
            <a:normAutofit/>
          </a:bodyPr>
          <a:lstStyle/>
          <a:p>
            <a:r>
              <a:rPr lang="en-US" sz="3600" dirty="0"/>
              <a:t>Application requirements</a:t>
            </a:r>
          </a:p>
        </p:txBody>
      </p:sp>
      <p:sp>
        <p:nvSpPr>
          <p:cNvPr id="10" name="TextBox 9">
            <a:extLst>
              <a:ext uri="{FF2B5EF4-FFF2-40B4-BE49-F238E27FC236}">
                <a16:creationId xmlns:a16="http://schemas.microsoft.com/office/drawing/2014/main" id="{D06C7574-E3FA-CFD7-49B8-1C8BB42021E1}"/>
              </a:ext>
            </a:extLst>
          </p:cNvPr>
          <p:cNvSpPr txBox="1"/>
          <p:nvPr/>
        </p:nvSpPr>
        <p:spPr>
          <a:xfrm>
            <a:off x="645459" y="1600200"/>
            <a:ext cx="3509682" cy="4247317"/>
          </a:xfrm>
          <a:prstGeom prst="rect">
            <a:avLst/>
          </a:prstGeom>
          <a:noFill/>
        </p:spPr>
        <p:txBody>
          <a:bodyPr wrap="square" rtlCol="0">
            <a:spAutoFit/>
          </a:bodyPr>
          <a:lstStyle/>
          <a:p>
            <a:r>
              <a:rPr lang="en-US" dirty="0">
                <a:solidFill>
                  <a:schemeClr val="accent1"/>
                </a:solidFill>
              </a:rPr>
              <a:t>Messaging- allows user to communicate with members of community.</a:t>
            </a:r>
          </a:p>
          <a:p>
            <a:endParaRPr lang="en-US" dirty="0">
              <a:solidFill>
                <a:schemeClr val="accent1"/>
              </a:solidFill>
            </a:endParaRPr>
          </a:p>
          <a:p>
            <a:r>
              <a:rPr lang="en-US" dirty="0">
                <a:solidFill>
                  <a:schemeClr val="accent1"/>
                </a:solidFill>
              </a:rPr>
              <a:t>ViewForum- access to forum and search poems.</a:t>
            </a:r>
          </a:p>
          <a:p>
            <a:endParaRPr lang="en-US" dirty="0">
              <a:solidFill>
                <a:schemeClr val="accent1"/>
              </a:solidFill>
            </a:endParaRPr>
          </a:p>
          <a:p>
            <a:r>
              <a:rPr lang="en-US" dirty="0">
                <a:solidFill>
                  <a:schemeClr val="accent1"/>
                </a:solidFill>
              </a:rPr>
              <a:t>Notification Poem-  alerts on wearable of poem of the day.</a:t>
            </a:r>
          </a:p>
          <a:p>
            <a:endParaRPr lang="en-US" dirty="0">
              <a:solidFill>
                <a:schemeClr val="accent1"/>
              </a:solidFill>
            </a:endParaRPr>
          </a:p>
          <a:p>
            <a:r>
              <a:rPr lang="en-US" dirty="0">
                <a:solidFill>
                  <a:schemeClr val="accent1"/>
                </a:solidFill>
              </a:rPr>
              <a:t>Open Chatbot- use case for ai use with extend elements to see previous communications or open new ones.</a:t>
            </a: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242765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38A02C-06EA-3B4E-6845-0496AE08F0F3}"/>
              </a:ext>
            </a:extLst>
          </p:cNvPr>
          <p:cNvSpPr>
            <a:spLocks noGrp="1"/>
          </p:cNvSpPr>
          <p:nvPr>
            <p:ph idx="1"/>
          </p:nvPr>
        </p:nvSpPr>
        <p:spPr/>
        <p:txBody>
          <a:bodyPr>
            <a:normAutofit/>
          </a:bodyPr>
          <a:lstStyle/>
          <a:p>
            <a:r>
              <a:rPr lang="en-US" sz="2400" dirty="0">
                <a:solidFill>
                  <a:schemeClr val="accent1"/>
                </a:solidFill>
              </a:rPr>
              <a:t>Minimalistic approach;</a:t>
            </a:r>
          </a:p>
          <a:p>
            <a:r>
              <a:rPr lang="en-US" sz="2400" dirty="0">
                <a:solidFill>
                  <a:schemeClr val="accent1"/>
                </a:solidFill>
              </a:rPr>
              <a:t>Contrasting colors increases accessibility;</a:t>
            </a:r>
          </a:p>
          <a:p>
            <a:r>
              <a:rPr lang="en-US" sz="2400" dirty="0">
                <a:solidFill>
                  <a:schemeClr val="accent1"/>
                </a:solidFill>
              </a:rPr>
              <a:t>Options limited for efficient use;</a:t>
            </a:r>
          </a:p>
          <a:p>
            <a:r>
              <a:rPr lang="en-US" sz="2400" dirty="0">
                <a:solidFill>
                  <a:schemeClr val="accent1"/>
                </a:solidFill>
              </a:rPr>
              <a:t>F design layout.</a:t>
            </a:r>
          </a:p>
        </p:txBody>
      </p:sp>
      <p:sp>
        <p:nvSpPr>
          <p:cNvPr id="3" name="Title 2">
            <a:extLst>
              <a:ext uri="{FF2B5EF4-FFF2-40B4-BE49-F238E27FC236}">
                <a16:creationId xmlns:a16="http://schemas.microsoft.com/office/drawing/2014/main" id="{F18DCF40-734B-3D7E-573B-B178EA625B95}"/>
              </a:ext>
            </a:extLst>
          </p:cNvPr>
          <p:cNvSpPr>
            <a:spLocks noGrp="1"/>
          </p:cNvSpPr>
          <p:nvPr>
            <p:ph type="title"/>
          </p:nvPr>
        </p:nvSpPr>
        <p:spPr/>
        <p:txBody>
          <a:bodyPr>
            <a:normAutofit/>
          </a:bodyPr>
          <a:lstStyle/>
          <a:p>
            <a:r>
              <a:rPr lang="en-US" dirty="0"/>
              <a:t>Design details</a:t>
            </a:r>
          </a:p>
        </p:txBody>
      </p:sp>
    </p:spTree>
    <p:extLst>
      <p:ext uri="{BB962C8B-B14F-4D97-AF65-F5344CB8AC3E}">
        <p14:creationId xmlns:p14="http://schemas.microsoft.com/office/powerpoint/2010/main" val="250893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5D44A4-8A21-EAD8-4A8E-74A7D555F49F}"/>
              </a:ext>
            </a:extLst>
          </p:cNvPr>
          <p:cNvSpPr>
            <a:spLocks noGrp="1"/>
          </p:cNvSpPr>
          <p:nvPr>
            <p:ph type="title"/>
          </p:nvPr>
        </p:nvSpPr>
        <p:spPr>
          <a:xfrm>
            <a:off x="428747" y="270877"/>
            <a:ext cx="4534616" cy="910492"/>
          </a:xfrm>
        </p:spPr>
        <p:txBody>
          <a:bodyPr anchor="ctr">
            <a:normAutofit/>
          </a:bodyPr>
          <a:lstStyle/>
          <a:p>
            <a:r>
              <a:rPr lang="en-US" sz="3700" dirty="0"/>
              <a:t>Design- authentication</a:t>
            </a:r>
          </a:p>
        </p:txBody>
      </p:sp>
      <p:pic>
        <p:nvPicPr>
          <p:cNvPr id="6" name="Picture 5" descr="A screenshot of a login screen&#10;&#10;Description automatically generated">
            <a:extLst>
              <a:ext uri="{FF2B5EF4-FFF2-40B4-BE49-F238E27FC236}">
                <a16:creationId xmlns:a16="http://schemas.microsoft.com/office/drawing/2014/main" id="{EC7D2EEA-0189-79A9-7A51-9FC0CBB40DAB}"/>
              </a:ext>
            </a:extLst>
          </p:cNvPr>
          <p:cNvPicPr>
            <a:picLocks noChangeAspect="1"/>
          </p:cNvPicPr>
          <p:nvPr/>
        </p:nvPicPr>
        <p:blipFill>
          <a:blip r:embed="rId2"/>
          <a:stretch>
            <a:fillRect/>
          </a:stretch>
        </p:blipFill>
        <p:spPr>
          <a:xfrm>
            <a:off x="5456341" y="1476911"/>
            <a:ext cx="1803907" cy="3972151"/>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4DF4B4E3-7433-CD1D-FBB9-75AFB5AFDFDE}"/>
              </a:ext>
            </a:extLst>
          </p:cNvPr>
          <p:cNvPicPr>
            <a:picLocks noChangeAspect="1"/>
          </p:cNvPicPr>
          <p:nvPr/>
        </p:nvPicPr>
        <p:blipFill>
          <a:blip r:embed="rId3"/>
          <a:stretch>
            <a:fillRect/>
          </a:stretch>
        </p:blipFill>
        <p:spPr>
          <a:xfrm>
            <a:off x="7629292" y="1442923"/>
            <a:ext cx="1824314" cy="3972151"/>
          </a:xfrm>
          <a:prstGeom prst="rect">
            <a:avLst/>
          </a:prstGeom>
        </p:spPr>
      </p:pic>
      <p:pic>
        <p:nvPicPr>
          <p:cNvPr id="8" name="Picture 7" descr="A screenshot of a login screen&#10;&#10;Description automatically generated">
            <a:extLst>
              <a:ext uri="{FF2B5EF4-FFF2-40B4-BE49-F238E27FC236}">
                <a16:creationId xmlns:a16="http://schemas.microsoft.com/office/drawing/2014/main" id="{EDB25BA6-E894-9A5D-77BB-92C158DF3179}"/>
              </a:ext>
            </a:extLst>
          </p:cNvPr>
          <p:cNvPicPr>
            <a:picLocks noChangeAspect="1"/>
          </p:cNvPicPr>
          <p:nvPr/>
        </p:nvPicPr>
        <p:blipFill>
          <a:blip r:embed="rId4"/>
          <a:stretch>
            <a:fillRect/>
          </a:stretch>
        </p:blipFill>
        <p:spPr>
          <a:xfrm>
            <a:off x="9752222" y="1442923"/>
            <a:ext cx="1824315" cy="3972154"/>
          </a:xfrm>
          <a:prstGeom prst="rect">
            <a:avLst/>
          </a:prstGeom>
        </p:spPr>
      </p:pic>
      <p:cxnSp>
        <p:nvCxnSpPr>
          <p:cNvPr id="12" name="Curved Connector 11">
            <a:extLst>
              <a:ext uri="{FF2B5EF4-FFF2-40B4-BE49-F238E27FC236}">
                <a16:creationId xmlns:a16="http://schemas.microsoft.com/office/drawing/2014/main" id="{93D25A7B-EE5D-92FB-C327-DA7C254CAD43}"/>
              </a:ext>
            </a:extLst>
          </p:cNvPr>
          <p:cNvCxnSpPr>
            <a:cxnSpLocks/>
            <a:endCxn id="6" idx="3"/>
          </p:cNvCxnSpPr>
          <p:nvPr/>
        </p:nvCxnSpPr>
        <p:spPr>
          <a:xfrm rot="10800000" flipV="1">
            <a:off x="7260249" y="3011857"/>
            <a:ext cx="970371" cy="4511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D21AB45-E81C-9E9C-E2A2-39D0F712A233}"/>
              </a:ext>
            </a:extLst>
          </p:cNvPr>
          <p:cNvCxnSpPr>
            <a:cxnSpLocks/>
          </p:cNvCxnSpPr>
          <p:nvPr/>
        </p:nvCxnSpPr>
        <p:spPr>
          <a:xfrm rot="10800000" flipV="1">
            <a:off x="9453609" y="4183582"/>
            <a:ext cx="758541" cy="54744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C57B8AD9-6EE1-470D-099C-A7712FBF2D67}"/>
              </a:ext>
            </a:extLst>
          </p:cNvPr>
          <p:cNvCxnSpPr>
            <a:cxnSpLocks/>
          </p:cNvCxnSpPr>
          <p:nvPr/>
        </p:nvCxnSpPr>
        <p:spPr>
          <a:xfrm flipV="1">
            <a:off x="8997527" y="3568924"/>
            <a:ext cx="754694" cy="38022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25442C1-1D8E-B0F2-5EA2-0E925BF8362D}"/>
              </a:ext>
            </a:extLst>
          </p:cNvPr>
          <p:cNvPicPr>
            <a:picLocks noChangeAspect="1"/>
          </p:cNvPicPr>
          <p:nvPr/>
        </p:nvPicPr>
        <p:blipFill>
          <a:blip r:embed="rId5"/>
          <a:stretch>
            <a:fillRect/>
          </a:stretch>
        </p:blipFill>
        <p:spPr>
          <a:xfrm>
            <a:off x="3195149" y="1418601"/>
            <a:ext cx="1887858" cy="3996474"/>
          </a:xfrm>
          <a:prstGeom prst="rect">
            <a:avLst/>
          </a:prstGeom>
        </p:spPr>
      </p:pic>
      <p:cxnSp>
        <p:nvCxnSpPr>
          <p:cNvPr id="4" name="Curved Connector 3">
            <a:extLst>
              <a:ext uri="{FF2B5EF4-FFF2-40B4-BE49-F238E27FC236}">
                <a16:creationId xmlns:a16="http://schemas.microsoft.com/office/drawing/2014/main" id="{8CB10A31-9AE0-7977-703F-33DAF16C3C95}"/>
              </a:ext>
            </a:extLst>
          </p:cNvPr>
          <p:cNvCxnSpPr>
            <a:cxnSpLocks/>
          </p:cNvCxnSpPr>
          <p:nvPr/>
        </p:nvCxnSpPr>
        <p:spPr>
          <a:xfrm rot="10800000" flipV="1">
            <a:off x="5075873" y="4183581"/>
            <a:ext cx="937024" cy="2737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03F0208-FD2A-57CA-B43C-96FF86D73A0F}"/>
              </a:ext>
            </a:extLst>
          </p:cNvPr>
          <p:cNvPicPr>
            <a:picLocks noChangeAspect="1"/>
          </p:cNvPicPr>
          <p:nvPr/>
        </p:nvPicPr>
        <p:blipFill>
          <a:blip r:embed="rId6"/>
          <a:stretch>
            <a:fillRect/>
          </a:stretch>
        </p:blipFill>
        <p:spPr>
          <a:xfrm>
            <a:off x="907446" y="1414885"/>
            <a:ext cx="1852380" cy="3996474"/>
          </a:xfrm>
          <a:prstGeom prst="rect">
            <a:avLst/>
          </a:prstGeom>
        </p:spPr>
      </p:pic>
      <p:cxnSp>
        <p:nvCxnSpPr>
          <p:cNvPr id="10" name="Curved Connector 9">
            <a:extLst>
              <a:ext uri="{FF2B5EF4-FFF2-40B4-BE49-F238E27FC236}">
                <a16:creationId xmlns:a16="http://schemas.microsoft.com/office/drawing/2014/main" id="{6268762C-09C1-6A2D-ED02-FBB3195E96EB}"/>
              </a:ext>
            </a:extLst>
          </p:cNvPr>
          <p:cNvCxnSpPr>
            <a:cxnSpLocks/>
          </p:cNvCxnSpPr>
          <p:nvPr/>
        </p:nvCxnSpPr>
        <p:spPr>
          <a:xfrm rot="5400000">
            <a:off x="2643337" y="1971175"/>
            <a:ext cx="879912" cy="64328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847E20-C981-7BE1-3841-9FB94571B0E2}"/>
              </a:ext>
            </a:extLst>
          </p:cNvPr>
          <p:cNvSpPr txBox="1"/>
          <p:nvPr/>
        </p:nvSpPr>
        <p:spPr>
          <a:xfrm>
            <a:off x="815020" y="5411359"/>
            <a:ext cx="2037232" cy="646331"/>
          </a:xfrm>
          <a:prstGeom prst="rect">
            <a:avLst/>
          </a:prstGeom>
          <a:noFill/>
        </p:spPr>
        <p:txBody>
          <a:bodyPr wrap="square" rtlCol="0">
            <a:spAutoFit/>
          </a:bodyPr>
          <a:lstStyle/>
          <a:p>
            <a:r>
              <a:rPr lang="en-US" dirty="0">
                <a:solidFill>
                  <a:schemeClr val="accent1"/>
                </a:solidFill>
              </a:rPr>
              <a:t>This menu shows all features of the app.</a:t>
            </a:r>
          </a:p>
        </p:txBody>
      </p:sp>
      <p:sp>
        <p:nvSpPr>
          <p:cNvPr id="18" name="TextBox 17">
            <a:extLst>
              <a:ext uri="{FF2B5EF4-FFF2-40B4-BE49-F238E27FC236}">
                <a16:creationId xmlns:a16="http://schemas.microsoft.com/office/drawing/2014/main" id="{A2A81D6A-0A06-38D4-81DD-40486E76BED6}"/>
              </a:ext>
            </a:extLst>
          </p:cNvPr>
          <p:cNvSpPr txBox="1"/>
          <p:nvPr/>
        </p:nvSpPr>
        <p:spPr>
          <a:xfrm>
            <a:off x="3120493" y="5411359"/>
            <a:ext cx="2037232" cy="923330"/>
          </a:xfrm>
          <a:prstGeom prst="rect">
            <a:avLst/>
          </a:prstGeom>
          <a:noFill/>
        </p:spPr>
        <p:txBody>
          <a:bodyPr wrap="square" rtlCol="0">
            <a:spAutoFit/>
          </a:bodyPr>
          <a:lstStyle/>
          <a:p>
            <a:r>
              <a:rPr lang="en-US" dirty="0">
                <a:solidFill>
                  <a:schemeClr val="accent1"/>
                </a:solidFill>
              </a:rPr>
              <a:t>Homepage has information about the app.</a:t>
            </a:r>
          </a:p>
        </p:txBody>
      </p:sp>
      <p:sp>
        <p:nvSpPr>
          <p:cNvPr id="19" name="TextBox 18">
            <a:extLst>
              <a:ext uri="{FF2B5EF4-FFF2-40B4-BE49-F238E27FC236}">
                <a16:creationId xmlns:a16="http://schemas.microsoft.com/office/drawing/2014/main" id="{D7E5AB31-D577-CE98-E610-06826D14218D}"/>
              </a:ext>
            </a:extLst>
          </p:cNvPr>
          <p:cNvSpPr txBox="1"/>
          <p:nvPr/>
        </p:nvSpPr>
        <p:spPr>
          <a:xfrm>
            <a:off x="5425966" y="5449062"/>
            <a:ext cx="2037232" cy="923330"/>
          </a:xfrm>
          <a:prstGeom prst="rect">
            <a:avLst/>
          </a:prstGeom>
          <a:noFill/>
        </p:spPr>
        <p:txBody>
          <a:bodyPr wrap="square" rtlCol="0">
            <a:spAutoFit/>
          </a:bodyPr>
          <a:lstStyle/>
          <a:p>
            <a:r>
              <a:rPr lang="en-US" dirty="0">
                <a:solidFill>
                  <a:schemeClr val="accent1"/>
                </a:solidFill>
              </a:rPr>
              <a:t>Login page to be used once while accessing app.</a:t>
            </a:r>
          </a:p>
        </p:txBody>
      </p:sp>
      <p:sp>
        <p:nvSpPr>
          <p:cNvPr id="20" name="TextBox 19">
            <a:extLst>
              <a:ext uri="{FF2B5EF4-FFF2-40B4-BE49-F238E27FC236}">
                <a16:creationId xmlns:a16="http://schemas.microsoft.com/office/drawing/2014/main" id="{570658EB-848D-6A31-2519-AE140CE0BFCD}"/>
              </a:ext>
            </a:extLst>
          </p:cNvPr>
          <p:cNvSpPr txBox="1"/>
          <p:nvPr/>
        </p:nvSpPr>
        <p:spPr>
          <a:xfrm>
            <a:off x="7558864" y="5449062"/>
            <a:ext cx="2037232" cy="369332"/>
          </a:xfrm>
          <a:prstGeom prst="rect">
            <a:avLst/>
          </a:prstGeom>
          <a:noFill/>
        </p:spPr>
        <p:txBody>
          <a:bodyPr wrap="square" rtlCol="0">
            <a:spAutoFit/>
          </a:bodyPr>
          <a:lstStyle/>
          <a:p>
            <a:r>
              <a:rPr lang="en-US" dirty="0">
                <a:solidFill>
                  <a:schemeClr val="accent1"/>
                </a:solidFill>
              </a:rPr>
              <a:t>Initial set up page.</a:t>
            </a:r>
          </a:p>
        </p:txBody>
      </p:sp>
      <p:sp>
        <p:nvSpPr>
          <p:cNvPr id="21" name="TextBox 20">
            <a:extLst>
              <a:ext uri="{FF2B5EF4-FFF2-40B4-BE49-F238E27FC236}">
                <a16:creationId xmlns:a16="http://schemas.microsoft.com/office/drawing/2014/main" id="{9BFA7549-B28C-5CDF-0BE0-F6CC42603A43}"/>
              </a:ext>
            </a:extLst>
          </p:cNvPr>
          <p:cNvSpPr txBox="1"/>
          <p:nvPr/>
        </p:nvSpPr>
        <p:spPr>
          <a:xfrm>
            <a:off x="9808924" y="5411359"/>
            <a:ext cx="2037232" cy="923330"/>
          </a:xfrm>
          <a:prstGeom prst="rect">
            <a:avLst/>
          </a:prstGeom>
          <a:noFill/>
        </p:spPr>
        <p:txBody>
          <a:bodyPr wrap="square" rtlCol="0">
            <a:spAutoFit/>
          </a:bodyPr>
          <a:lstStyle/>
          <a:p>
            <a:r>
              <a:rPr lang="en-US" dirty="0">
                <a:solidFill>
                  <a:schemeClr val="accent1"/>
                </a:solidFill>
              </a:rPr>
              <a:t>Initial registration page which takes you back to setup.</a:t>
            </a:r>
          </a:p>
        </p:txBody>
      </p:sp>
    </p:spTree>
    <p:extLst>
      <p:ext uri="{BB962C8B-B14F-4D97-AF65-F5344CB8AC3E}">
        <p14:creationId xmlns:p14="http://schemas.microsoft.com/office/powerpoint/2010/main" val="305036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VTI">
  <a:themeElements>
    <a:clrScheme name="Custom 2">
      <a:dk1>
        <a:srgbClr val="E2CB8A"/>
      </a:dk1>
      <a:lt1>
        <a:srgbClr val="FFFFFF"/>
      </a:lt1>
      <a:dk2>
        <a:srgbClr val="D1B870"/>
      </a:dk2>
      <a:lt2>
        <a:srgbClr val="E7E6E6"/>
      </a:lt2>
      <a:accent1>
        <a:srgbClr val="16227F"/>
      </a:accent1>
      <a:accent2>
        <a:srgbClr val="E5B980"/>
      </a:accent2>
      <a:accent3>
        <a:srgbClr val="A5A5A5"/>
      </a:accent3>
      <a:accent4>
        <a:srgbClr val="FFC000"/>
      </a:accent4>
      <a:accent5>
        <a:srgbClr val="5B9BD5"/>
      </a:accent5>
      <a:accent6>
        <a:srgbClr val="1D6F44"/>
      </a:accent6>
      <a:hlink>
        <a:srgbClr val="1F0094"/>
      </a:hlink>
      <a:folHlink>
        <a:srgbClr val="B4C1D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2167661_TF11344857.potx" id="{447DE04F-D9F7-411E-8003-AF7540944A8B}" vid="{F02F3C99-844F-4725-8EDE-49154AAB67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3286</TotalTime>
  <Words>1537</Words>
  <Application>Microsoft Office PowerPoint</Application>
  <PresentationFormat>Widescreen</PresentationFormat>
  <Paragraphs>189</Paragraphs>
  <Slides>22</Slides>
  <Notes>11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RetrospectVTI</vt:lpstr>
      <vt:lpstr>Poetica Harmonia</vt:lpstr>
      <vt:lpstr>Background</vt:lpstr>
      <vt:lpstr>Background </vt:lpstr>
      <vt:lpstr>Similar applications I </vt:lpstr>
      <vt:lpstr>Similar applications II </vt:lpstr>
      <vt:lpstr>Novel Features </vt:lpstr>
      <vt:lpstr>Application requirements</vt:lpstr>
      <vt:lpstr>Design details</vt:lpstr>
      <vt:lpstr>Design- authentication</vt:lpstr>
      <vt:lpstr>Design- Poem Writing  </vt:lpstr>
      <vt:lpstr>Design- Forum</vt:lpstr>
      <vt:lpstr>Design- messaging</vt:lpstr>
      <vt:lpstr>Design- AI Chatbot</vt:lpstr>
      <vt:lpstr>Design wearable- notifications</vt:lpstr>
      <vt:lpstr>Relationships- Class diagrams</vt:lpstr>
      <vt:lpstr>SQLite</vt:lpstr>
      <vt:lpstr>Firebase</vt:lpstr>
      <vt:lpstr>Data persistence – Firebase </vt:lpstr>
      <vt:lpstr>Data persistence-  E-R diagrams  User contains the specified attributes (see diagram).   One user can have many poems and many products.  Many poems can be in a group but the group cannot have duplicate poems.  A product can have many orders, however one user can have made that specific product.  </vt:lpstr>
      <vt:lpstr>Frameworks</vt:lpstr>
      <vt:lpstr>Frameworks (AI documentation)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Poetica Harmonia</dc:title>
  <dc:creator>Gurpreet Singh</dc:creator>
  <cp:lastModifiedBy>Gurpreet Singh</cp:lastModifiedBy>
  <cp:revision>32</cp:revision>
  <cp:lastPrinted>2024-03-15T01:36:19Z</cp:lastPrinted>
  <dcterms:created xsi:type="dcterms:W3CDTF">2024-03-10T23:23:19Z</dcterms:created>
  <dcterms:modified xsi:type="dcterms:W3CDTF">2025-03-07T00:22:13Z</dcterms:modified>
</cp:coreProperties>
</file>